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6858000" cx="9144000"/>
  <p:notesSz cx="6858000" cy="9144000"/>
  <p:embeddedFontLst>
    <p:embeddedFont>
      <p:font typeface="Quattrocento Sans"/>
      <p:regular r:id="rId33"/>
      <p:bold r:id="rId34"/>
      <p:italic r:id="rId35"/>
      <p:boldItalic r:id="rId36"/>
    </p:embeddedFont>
    <p:embeddedFont>
      <p:font typeface="Kaushan Script"/>
      <p:regular r:id="rId37"/>
    </p:embeddedFont>
    <p:embeddedFont>
      <p:font typeface="Questrial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QuattrocentoSans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QuattrocentoSans-italic.fntdata"/><Relationship Id="rId12" Type="http://schemas.openxmlformats.org/officeDocument/2006/relationships/slide" Target="slides/slide8.xml"/><Relationship Id="rId34" Type="http://schemas.openxmlformats.org/officeDocument/2006/relationships/font" Target="fonts/QuattrocentoSans-bold.fntdata"/><Relationship Id="rId15" Type="http://schemas.openxmlformats.org/officeDocument/2006/relationships/slide" Target="slides/slide11.xml"/><Relationship Id="rId37" Type="http://schemas.openxmlformats.org/officeDocument/2006/relationships/font" Target="fonts/KaushanScript-regular.fntdata"/><Relationship Id="rId14" Type="http://schemas.openxmlformats.org/officeDocument/2006/relationships/slide" Target="slides/slide10.xml"/><Relationship Id="rId36" Type="http://schemas.openxmlformats.org/officeDocument/2006/relationships/font" Target="fonts/QuattrocentoSans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Questrial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s-A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e44c073a_0_3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e44c073a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24e44c073a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e44c073a_0_2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e44c073a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4e44c073a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3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1" name="Google Shape;331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2" name="Google Shape;332;p2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2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4e44c073a_0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4e44c073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4e44c073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4e44c073a_0_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4e44c073a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24e44c073a_0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4e44c073a_0_1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4e44c073a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24e44c073a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6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2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2b4c67418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2b4c6741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Questrial"/>
              <a:buNone/>
              <a:defRPr b="0" i="0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indent="0" lvl="5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indent="0" lvl="6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indent="0" lvl="7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indent="0" lvl="8" marL="0" marR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942415" y="2133600"/>
            <a:ext cx="6591900" cy="3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b="0" i="0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302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b="0" i="0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317500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b="0" i="0" sz="14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30480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30480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0480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0480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04800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04800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Noto Sans Symbols"/>
              <a:buChar char="●"/>
              <a:defRPr b="0" i="0" sz="12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0" type="dt"/>
          </p:nvPr>
        </p:nvSpPr>
        <p:spPr>
          <a:xfrm>
            <a:off x="7772400" y="6135089"/>
            <a:ext cx="766500" cy="37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1" type="ftr"/>
          </p:nvPr>
        </p:nvSpPr>
        <p:spPr>
          <a:xfrm>
            <a:off x="1942415" y="6135809"/>
            <a:ext cx="57165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9" name="Google Shape;59;p13"/>
          <p:cNvSpPr/>
          <p:nvPr/>
        </p:nvSpPr>
        <p:spPr>
          <a:xfrm flipH="1" rot="10800000">
            <a:off x="58" y="379766"/>
            <a:ext cx="1358400" cy="507900"/>
          </a:xfrm>
          <a:custGeom>
            <a:rect b="b" l="l" r="r" t="t"/>
            <a:pathLst>
              <a:path extrusionOk="0" h="120000" w="120000">
                <a:moveTo>
                  <a:pt x="120000" y="56328"/>
                </a:moveTo>
                <a:lnTo>
                  <a:pt x="99772" y="2256"/>
                </a:lnTo>
                <a:cubicBezTo>
                  <a:pt x="99635" y="1884"/>
                  <a:pt x="99468" y="1500"/>
                  <a:pt x="99332" y="1128"/>
                </a:cubicBezTo>
                <a:cubicBezTo>
                  <a:pt x="98922" y="0"/>
                  <a:pt x="98497" y="0"/>
                  <a:pt x="98072" y="0"/>
                </a:cubicBezTo>
                <a:lnTo>
                  <a:pt x="90060" y="0"/>
                </a:lnTo>
                <a:lnTo>
                  <a:pt x="0" y="744"/>
                </a:lnTo>
                <a:lnTo>
                  <a:pt x="0" y="120000"/>
                </a:lnTo>
                <a:lnTo>
                  <a:pt x="90060" y="119424"/>
                </a:lnTo>
                <a:lnTo>
                  <a:pt x="98072" y="119424"/>
                </a:lnTo>
                <a:cubicBezTo>
                  <a:pt x="98497" y="119424"/>
                  <a:pt x="98922" y="118308"/>
                  <a:pt x="99332" y="118308"/>
                </a:cubicBezTo>
                <a:cubicBezTo>
                  <a:pt x="99332" y="117168"/>
                  <a:pt x="99772" y="117168"/>
                  <a:pt x="99772" y="117168"/>
                </a:cubicBezTo>
                <a:lnTo>
                  <a:pt x="120000" y="63096"/>
                </a:lnTo>
                <a:cubicBezTo>
                  <a:pt x="120834" y="60840"/>
                  <a:pt x="120834" y="58596"/>
                  <a:pt x="120000" y="56328"/>
                </a:cubicBez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511228" y="456250"/>
            <a:ext cx="585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000" u="none" cap="none" strike="noStrike">
                <a:solidFill>
                  <a:srgbClr val="FEFFFF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github.com/antirez/redis/blob/5.0.8/src/rdb.c#L1337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1676400" y="287740"/>
            <a:ext cx="65892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40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Procesos / Hilos</a:t>
            </a:r>
            <a:endParaRPr b="0" i="0" sz="40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https://pbs.twimg.com/media/B4rVC4ICQAAr65m.jpg"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0" y="1676400"/>
            <a:ext cx="8760655" cy="4526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650" y="12"/>
            <a:ext cx="7684717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/>
          <p:nvPr/>
        </p:nvSpPr>
        <p:spPr>
          <a:xfrm>
            <a:off x="-22225" y="333375"/>
            <a:ext cx="1285800" cy="1143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Hilos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1435608" y="1417638"/>
            <a:ext cx="7498080" cy="5211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Un </a:t>
            </a:r>
            <a:r>
              <a:rPr b="1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hilo</a:t>
            </a: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 es una unidad básica de utilización de la CPU y consiste en un juego de registros y un espacio de pila. Es también conocido como </a:t>
            </a:r>
            <a:r>
              <a:rPr b="1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proceso ligero.</a:t>
            </a:r>
            <a:endParaRPr>
              <a:solidFill>
                <a:srgbClr val="000000"/>
              </a:solidFill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Comparte el </a:t>
            </a:r>
            <a:r>
              <a:rPr b="1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código, los datos y los recursos</a:t>
            </a: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 con sus hilos pares.</a:t>
            </a:r>
            <a:endParaRPr b="0" i="0" sz="1800" u="none" cap="none" strike="noStrike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Un </a:t>
            </a:r>
            <a:r>
              <a:rPr b="1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proceso </a:t>
            </a: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está formad</a:t>
            </a:r>
            <a:r>
              <a:rPr lang="es-AR">
                <a:solidFill>
                  <a:srgbClr val="000000"/>
                </a:solidFill>
              </a:rPr>
              <a:t>o</a:t>
            </a: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 por </a:t>
            </a:r>
            <a:r>
              <a:rPr b="1" i="0" lang="es-AR" sz="1800" u="none" cap="none" strike="noStrike">
                <a:solidFill>
                  <a:srgbClr val="000000"/>
                </a:solidFill>
              </a:rPr>
              <a:t>uno o más</a:t>
            </a: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 hilos de ejecuci</a:t>
            </a:r>
            <a:r>
              <a:rPr lang="es-AR">
                <a:solidFill>
                  <a:srgbClr val="000000"/>
                </a:solidFill>
              </a:rPr>
              <a:t>ón.</a:t>
            </a:r>
            <a:endParaRPr>
              <a:solidFill>
                <a:srgbClr val="000000"/>
              </a:solidFill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s-AR">
                <a:solidFill>
                  <a:srgbClr val="000000"/>
                </a:solidFill>
              </a:rPr>
              <a:t>Permiten paralelismo dentro de un proceso o aplicación.</a:t>
            </a:r>
            <a:endParaRPr>
              <a:solidFill>
                <a:srgbClr val="000000"/>
              </a:solidFill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Al compartir recursos, pueden comunicarse sin usar ningún mecanismo de comunicación inter-proceso del SO.</a:t>
            </a:r>
            <a:endParaRPr>
              <a:solidFill>
                <a:srgbClr val="000000"/>
              </a:solidFill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000000"/>
                </a:solidFill>
                <a:latin typeface="Questrial"/>
                <a:ea typeface="Questrial"/>
                <a:cs typeface="Questrial"/>
                <a:sym typeface="Questrial"/>
              </a:rPr>
              <a:t>No hay protección entre hilos. Un hilo puede escribir en la pila de otro hilo del mismo proceso.</a:t>
            </a:r>
            <a:endParaRPr>
              <a:solidFill>
                <a:srgbClr val="000000"/>
              </a:solidFill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Hilos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63" name="Google Shape;163;p25"/>
          <p:cNvPicPr preferRelativeResize="0"/>
          <p:nvPr/>
        </p:nvPicPr>
        <p:blipFill rotWithShape="1">
          <a:blip r:embed="rId3">
            <a:alphaModFix/>
          </a:blip>
          <a:srcRect b="11745" l="392" r="392" t="11746"/>
          <a:stretch/>
        </p:blipFill>
        <p:spPr>
          <a:xfrm>
            <a:off x="914400" y="1676400"/>
            <a:ext cx="7772078" cy="4495800"/>
          </a:xfrm>
          <a:prstGeom prst="rect">
            <a:avLst/>
          </a:prstGeom>
          <a:noFill/>
          <a:ln cap="flat" cmpd="dbl" w="38100">
            <a:solidFill>
              <a:srgbClr val="CC66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64" name="Google Shape;164;p25"/>
          <p:cNvSpPr/>
          <p:nvPr/>
        </p:nvSpPr>
        <p:spPr>
          <a:xfrm>
            <a:off x="1574798" y="1905000"/>
            <a:ext cx="1843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5400" u="none" cap="none" strike="noStrike">
                <a:latin typeface="Questrial"/>
                <a:ea typeface="Questrial"/>
                <a:cs typeface="Questrial"/>
                <a:sym typeface="Questrial"/>
              </a:rPr>
              <a:t>PCB</a:t>
            </a:r>
            <a:endParaRPr b="1" i="0" sz="5400" u="none" cap="none" strike="noStrike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5" name="Google Shape;165;p25"/>
          <p:cNvSpPr/>
          <p:nvPr/>
        </p:nvSpPr>
        <p:spPr>
          <a:xfrm>
            <a:off x="5611100" y="1643425"/>
            <a:ext cx="1383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4000" u="none" cap="none" strike="noStrike">
                <a:latin typeface="Questrial"/>
                <a:ea typeface="Questrial"/>
                <a:cs typeface="Questrial"/>
                <a:sym typeface="Questrial"/>
              </a:rPr>
              <a:t>PCB</a:t>
            </a:r>
            <a:endParaRPr b="1" i="0" sz="4000" u="none" cap="none" strike="noStrike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4588600" y="2565250"/>
            <a:ext cx="127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4000" u="none" cap="none" strike="noStrike">
                <a:latin typeface="Questrial"/>
                <a:ea typeface="Questrial"/>
                <a:cs typeface="Questrial"/>
                <a:sym typeface="Questrial"/>
              </a:rPr>
              <a:t>TCB</a:t>
            </a:r>
            <a:endParaRPr b="1" i="0" sz="4000" u="none" cap="none" strike="noStrike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5611100" y="2565250"/>
            <a:ext cx="1337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4000" u="none" cap="none" strike="noStrike">
                <a:latin typeface="Questrial"/>
                <a:ea typeface="Questrial"/>
                <a:cs typeface="Questrial"/>
                <a:sym typeface="Questrial"/>
              </a:rPr>
              <a:t>TCB</a:t>
            </a:r>
            <a:endParaRPr b="1" i="0" sz="4000" u="none" cap="none" strike="noStrike"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68" name="Google Shape;168;p25"/>
          <p:cNvSpPr/>
          <p:nvPr/>
        </p:nvSpPr>
        <p:spPr>
          <a:xfrm>
            <a:off x="6816801" y="2565250"/>
            <a:ext cx="1272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4000" u="none" cap="none" strike="noStrike">
                <a:latin typeface="Questrial"/>
                <a:ea typeface="Questrial"/>
                <a:cs typeface="Questrial"/>
                <a:sym typeface="Questrial"/>
              </a:rPr>
              <a:t>TCB</a:t>
            </a:r>
            <a:endParaRPr b="1" i="0" sz="4000" u="none" cap="none" strike="noStrike"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Diferencias con procesos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74" name="Google Shape;174;p26"/>
          <p:cNvSpPr txBox="1"/>
          <p:nvPr>
            <p:ph idx="1" type="body"/>
          </p:nvPr>
        </p:nvSpPr>
        <p:spPr>
          <a:xfrm>
            <a:off x="1435608" y="1417638"/>
            <a:ext cx="7498200" cy="52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Permiten la comunicación privada entre varios hilos del mismo proceso, sin solicitar intervención del S.O.</a:t>
            </a:r>
            <a:endParaRPr>
              <a:solidFill>
                <a:schemeClr val="dk1"/>
              </a:solidFill>
            </a:endParaRPr>
          </a:p>
          <a:p>
            <a:pPr indent="-342900" lvl="0" marL="3429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Mayor eficiencia en el cambio de un Hilo a otro, que de un Proceso a otro.</a:t>
            </a:r>
            <a:endParaRPr>
              <a:solidFill>
                <a:schemeClr val="dk1"/>
              </a:solidFill>
            </a:endParaRPr>
          </a:p>
          <a:p>
            <a:pPr indent="-342900" lvl="0" marL="3429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Mayor eficiencia en la creación de un Hilo que en la creación de un Proceso Hijo.</a:t>
            </a:r>
            <a:endParaRPr>
              <a:solidFill>
                <a:schemeClr val="dk1"/>
              </a:solidFill>
            </a:endParaRPr>
          </a:p>
          <a:p>
            <a:pPr indent="-342900" lvl="0" marL="3429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 Proceso Multihilo puede recuperarse de la “muerte” de un Hilo, pues conoce los efectos de esta, y toma su espacio de memoria (excepto para el main).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Cuando un Proceso “muere” todos sus Hilos también, pues los recursos de Proceso son tomados por el Sistema Operativo.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85025" y="0"/>
            <a:ext cx="1958975" cy="195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KLT - ULT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1435608" y="1417638"/>
            <a:ext cx="7498080" cy="5211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Los KLTs son llamados “Hilos a nivel de Kernel” o </a:t>
            </a:r>
            <a:r>
              <a:rPr lang="es-AR"/>
              <a:t>"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nativos</a:t>
            </a:r>
            <a:r>
              <a:rPr lang="es-AR"/>
              <a:t>"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SO conoce de su existencia y controla su ejecución</a:t>
            </a:r>
            <a:endParaRPr b="0" i="0" sz="16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Los ULTs son llamados “Hilos a nivel de usuario” o </a:t>
            </a:r>
            <a:r>
              <a:rPr lang="es-AR"/>
              <a:t>"Green Threads"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. 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Su gestión es realizada por bibliotecas en </a:t>
            </a:r>
            <a:r>
              <a:rPr lang="es-AR"/>
              <a:t>modo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 usuario</a:t>
            </a:r>
            <a:r>
              <a:rPr lang="es-AR"/>
              <a:t>, y por lo tanto, el SO no sabe de la existencia de estos hilos.</a:t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Características: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Realizan la conmutación de contexto a</a:t>
            </a:r>
            <a:r>
              <a:rPr lang="es-AR" sz="1800"/>
              <a:t>ún 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más ráp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damente.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s-AR" sz="1800"/>
              <a:t>C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uando 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uno de ellos realiza una operación bloqueante (ej. E/S), </a:t>
            </a:r>
            <a:r>
              <a:rPr lang="es-AR" sz="1800"/>
              <a:t>sus hilos pares no pueden continuar.</a:t>
            </a:r>
            <a:endParaRPr sz="1800"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lang="es-AR" sz="1800"/>
              <a:t>No permiten paralelismo entre hilos pares.</a:t>
            </a: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7325" y="0"/>
            <a:ext cx="11906251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Ejemplos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0600" y="1447800"/>
            <a:ext cx="7543800" cy="50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Ejemplos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http://static.thegeekstuff.com/wp-content/uploads/2013/11/nginx-architecture.png" id="199" name="Google Shape;19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46733" y="1600200"/>
            <a:ext cx="7387667" cy="480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Ejecución típica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4800600" y="1592263"/>
            <a:ext cx="2362200" cy="4808537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5033</a:t>
            </a:r>
            <a:endParaRPr b="1" i="0" sz="9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06" name="Google Shape;206;p31"/>
          <p:cNvSpPr/>
          <p:nvPr/>
        </p:nvSpPr>
        <p:spPr>
          <a:xfrm>
            <a:off x="4800600" y="1317625"/>
            <a:ext cx="2362200" cy="274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Traza de ejecución</a:t>
            </a:r>
            <a:endParaRPr b="1" i="0" sz="12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07" name="Google Shape;207;p31"/>
          <p:cNvCxnSpPr/>
          <p:nvPr/>
        </p:nvCxnSpPr>
        <p:spPr>
          <a:xfrm flipH="1" rot="10800000">
            <a:off x="3733800" y="1592263"/>
            <a:ext cx="1066800" cy="4130675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08" name="Google Shape;208;p31"/>
          <p:cNvSpPr/>
          <p:nvPr/>
        </p:nvSpPr>
        <p:spPr>
          <a:xfrm>
            <a:off x="2057400" y="3886200"/>
            <a:ext cx="1676400" cy="3810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09" name="Google Shape;209;p31"/>
          <p:cNvSpPr/>
          <p:nvPr/>
        </p:nvSpPr>
        <p:spPr>
          <a:xfrm>
            <a:off x="2057400" y="5722938"/>
            <a:ext cx="1676400" cy="906462"/>
          </a:xfrm>
          <a:prstGeom prst="rect">
            <a:avLst/>
          </a:prstGeom>
          <a:solidFill>
            <a:srgbClr val="FAE5C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Código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De Programa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0" name="Google Shape;210;p31"/>
          <p:cNvSpPr/>
          <p:nvPr/>
        </p:nvSpPr>
        <p:spPr>
          <a:xfrm>
            <a:off x="2057400" y="1752600"/>
            <a:ext cx="1676400" cy="1066800"/>
          </a:xfrm>
          <a:prstGeom prst="rect">
            <a:avLst/>
          </a:prstGeom>
          <a:solidFill>
            <a:srgbClr val="FAE5C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rPr>
              <a:t>Recursos</a:t>
            </a:r>
            <a:endParaRPr/>
          </a:p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I/O asignados</a:t>
            </a:r>
            <a:endParaRPr/>
          </a:p>
          <a:p>
            <a:pPr indent="-6350" lvl="1" marL="2730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Archivos</a:t>
            </a:r>
            <a:endParaRPr/>
          </a:p>
          <a:p>
            <a:pPr indent="-6350" lvl="1" marL="2730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Puertos</a:t>
            </a:r>
            <a:endParaRPr/>
          </a:p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Límites de Memoria</a:t>
            </a:r>
            <a:endParaRPr b="0" i="0" sz="12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1" name="Google Shape;211;p31"/>
          <p:cNvSpPr/>
          <p:nvPr/>
        </p:nvSpPr>
        <p:spPr>
          <a:xfrm>
            <a:off x="1828800" y="1295400"/>
            <a:ext cx="2057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Espacio de Direcciones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del Proceso</a:t>
            </a:r>
            <a:endParaRPr b="1" i="0" sz="12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2" name="Google Shape;212;p31"/>
          <p:cNvSpPr/>
          <p:nvPr/>
        </p:nvSpPr>
        <p:spPr>
          <a:xfrm>
            <a:off x="2057400" y="2819400"/>
            <a:ext cx="1676400" cy="1066800"/>
          </a:xfrm>
          <a:prstGeom prst="rect">
            <a:avLst/>
          </a:prstGeom>
          <a:solidFill>
            <a:srgbClr val="FAE5C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rPr>
              <a:t>Control- PCB</a:t>
            </a:r>
            <a:endParaRPr b="0" i="0" sz="1800" u="none" cap="none" strike="noStrike">
              <a:solidFill>
                <a:schemeClr val="hlink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PID (identificador)</a:t>
            </a:r>
            <a:endParaRPr/>
          </a:p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Estado</a:t>
            </a:r>
            <a:endParaRPr/>
          </a:p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Char char="•"/>
            </a:pPr>
            <a:r>
              <a:rPr b="1" i="0" lang="es-AR" sz="12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Program Counter</a:t>
            </a:r>
            <a:endParaRPr b="0" i="0" sz="12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17463" lvl="0" marL="93663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Quest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3" name="Google Shape;213;p31"/>
          <p:cNvSpPr/>
          <p:nvPr/>
        </p:nvSpPr>
        <p:spPr>
          <a:xfrm>
            <a:off x="2057400" y="5029200"/>
            <a:ext cx="1676400" cy="4572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4" name="Google Shape;214;p31"/>
          <p:cNvSpPr/>
          <p:nvPr/>
        </p:nvSpPr>
        <p:spPr>
          <a:xfrm>
            <a:off x="2057400" y="3886200"/>
            <a:ext cx="1676400" cy="3810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Pila </a:t>
            </a:r>
            <a:r>
              <a:rPr b="1" i="0" lang="es-AR" sz="9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(v. locales)</a:t>
            </a:r>
            <a:endParaRPr b="1" i="0" sz="9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5" name="Google Shape;215;p31"/>
          <p:cNvSpPr/>
          <p:nvPr/>
        </p:nvSpPr>
        <p:spPr>
          <a:xfrm>
            <a:off x="2057400" y="5029200"/>
            <a:ext cx="1676400" cy="4572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Heap </a:t>
            </a:r>
            <a:r>
              <a:rPr b="1" i="0" lang="es-AR" sz="1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(v.  globales)</a:t>
            </a:r>
            <a:endParaRPr b="1" i="0" sz="1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2057400" y="3886200"/>
            <a:ext cx="1676400" cy="16002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17" name="Google Shape;217;p31"/>
          <p:cNvSpPr txBox="1"/>
          <p:nvPr/>
        </p:nvSpPr>
        <p:spPr>
          <a:xfrm rot="-5400000">
            <a:off x="1340644" y="4388644"/>
            <a:ext cx="1066800" cy="366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Datos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18" name="Google Shape;218;p31"/>
          <p:cNvCxnSpPr/>
          <p:nvPr/>
        </p:nvCxnSpPr>
        <p:spPr>
          <a:xfrm rot="10800000">
            <a:off x="1905000" y="3886200"/>
            <a:ext cx="0" cy="38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19" name="Google Shape;219;p31"/>
          <p:cNvCxnSpPr/>
          <p:nvPr/>
        </p:nvCxnSpPr>
        <p:spPr>
          <a:xfrm>
            <a:off x="1914525" y="5105400"/>
            <a:ext cx="0" cy="38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20" name="Google Shape;220;p31"/>
          <p:cNvCxnSpPr/>
          <p:nvPr/>
        </p:nvCxnSpPr>
        <p:spPr>
          <a:xfrm rot="10800000">
            <a:off x="1828800" y="5486400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21" name="Google Shape;221;p31"/>
          <p:cNvCxnSpPr/>
          <p:nvPr/>
        </p:nvCxnSpPr>
        <p:spPr>
          <a:xfrm rot="10800000">
            <a:off x="1790700" y="3892550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2" name="Google Shape;222;p31"/>
          <p:cNvSpPr/>
          <p:nvPr/>
        </p:nvSpPr>
        <p:spPr>
          <a:xfrm>
            <a:off x="6494463" y="1982788"/>
            <a:ext cx="223837" cy="1671637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90000" y="3333"/>
                  <a:pt x="120000" y="6666"/>
                  <a:pt x="120000" y="10000"/>
                </a:cubicBezTo>
                <a:cubicBezTo>
                  <a:pt x="120000" y="13333"/>
                  <a:pt x="80000" y="16666"/>
                  <a:pt x="60000" y="20000"/>
                </a:cubicBezTo>
                <a:cubicBezTo>
                  <a:pt x="40000" y="23333"/>
                  <a:pt x="0" y="26666"/>
                  <a:pt x="0" y="30000"/>
                </a:cubicBezTo>
                <a:cubicBezTo>
                  <a:pt x="0" y="33333"/>
                  <a:pt x="40000" y="36666"/>
                  <a:pt x="60000" y="40000"/>
                </a:cubicBezTo>
                <a:cubicBezTo>
                  <a:pt x="80000" y="43333"/>
                  <a:pt x="120000" y="46666"/>
                  <a:pt x="120000" y="50000"/>
                </a:cubicBezTo>
                <a:cubicBezTo>
                  <a:pt x="120000" y="53333"/>
                  <a:pt x="80000" y="56666"/>
                  <a:pt x="60000" y="60000"/>
                </a:cubicBezTo>
                <a:cubicBezTo>
                  <a:pt x="40000" y="63333"/>
                  <a:pt x="0" y="66666"/>
                  <a:pt x="0" y="70000"/>
                </a:cubicBezTo>
                <a:cubicBezTo>
                  <a:pt x="0" y="73333"/>
                  <a:pt x="40000" y="76666"/>
                  <a:pt x="60000" y="80000"/>
                </a:cubicBezTo>
                <a:cubicBezTo>
                  <a:pt x="80000" y="83333"/>
                  <a:pt x="120000" y="86666"/>
                  <a:pt x="120000" y="90000"/>
                </a:cubicBezTo>
                <a:cubicBezTo>
                  <a:pt x="120000" y="93333"/>
                  <a:pt x="80000" y="96666"/>
                  <a:pt x="60000" y="100000"/>
                </a:cubicBezTo>
                <a:cubicBezTo>
                  <a:pt x="40000" y="103333"/>
                  <a:pt x="0" y="106666"/>
                  <a:pt x="0" y="110000"/>
                </a:cubicBezTo>
                <a:cubicBezTo>
                  <a:pt x="0" y="113333"/>
                  <a:pt x="30000" y="116666"/>
                  <a:pt x="60000" y="120000"/>
                </a:cubicBezTo>
              </a:path>
            </a:pathLst>
          </a:cu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223" name="Google Shape;223;p31"/>
          <p:cNvGrpSpPr/>
          <p:nvPr/>
        </p:nvGrpSpPr>
        <p:grpSpPr>
          <a:xfrm>
            <a:off x="5087938" y="2879725"/>
            <a:ext cx="457200" cy="239713"/>
            <a:chOff x="2293" y="1718"/>
            <a:chExt cx="288" cy="151"/>
          </a:xfrm>
        </p:grpSpPr>
        <p:cxnSp>
          <p:nvCxnSpPr>
            <p:cNvPr id="224" name="Google Shape;224;p31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rgbClr val="CC3300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25" name="Google Shape;225;p31"/>
            <p:cNvSpPr txBox="1"/>
            <p:nvPr/>
          </p:nvSpPr>
          <p:spPr>
            <a:xfrm>
              <a:off x="2293" y="1718"/>
              <a:ext cx="172" cy="11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PC</a:t>
              </a:r>
              <a:endParaRPr b="1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26" name="Google Shape;226;p31"/>
          <p:cNvSpPr/>
          <p:nvPr/>
        </p:nvSpPr>
        <p:spPr>
          <a:xfrm>
            <a:off x="6494463" y="3654425"/>
            <a:ext cx="223837" cy="1671638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90000" y="3333"/>
                  <a:pt x="120000" y="6666"/>
                  <a:pt x="120000" y="10000"/>
                </a:cubicBezTo>
                <a:cubicBezTo>
                  <a:pt x="120000" y="13333"/>
                  <a:pt x="80000" y="16666"/>
                  <a:pt x="60000" y="20000"/>
                </a:cubicBezTo>
                <a:cubicBezTo>
                  <a:pt x="40000" y="23333"/>
                  <a:pt x="0" y="26666"/>
                  <a:pt x="0" y="30000"/>
                </a:cubicBezTo>
                <a:cubicBezTo>
                  <a:pt x="0" y="33333"/>
                  <a:pt x="40000" y="36666"/>
                  <a:pt x="60000" y="40000"/>
                </a:cubicBezTo>
                <a:cubicBezTo>
                  <a:pt x="80000" y="43333"/>
                  <a:pt x="120000" y="46666"/>
                  <a:pt x="120000" y="50000"/>
                </a:cubicBezTo>
                <a:cubicBezTo>
                  <a:pt x="120000" y="53333"/>
                  <a:pt x="80000" y="56666"/>
                  <a:pt x="60000" y="60000"/>
                </a:cubicBezTo>
                <a:cubicBezTo>
                  <a:pt x="40000" y="63333"/>
                  <a:pt x="0" y="66666"/>
                  <a:pt x="0" y="70000"/>
                </a:cubicBezTo>
                <a:cubicBezTo>
                  <a:pt x="0" y="73333"/>
                  <a:pt x="40000" y="76666"/>
                  <a:pt x="60000" y="80000"/>
                </a:cubicBezTo>
                <a:cubicBezTo>
                  <a:pt x="80000" y="83333"/>
                  <a:pt x="120000" y="86666"/>
                  <a:pt x="120000" y="90000"/>
                </a:cubicBezTo>
                <a:cubicBezTo>
                  <a:pt x="120000" y="93333"/>
                  <a:pt x="80000" y="96666"/>
                  <a:pt x="60000" y="100000"/>
                </a:cubicBezTo>
                <a:cubicBezTo>
                  <a:pt x="40000" y="103333"/>
                  <a:pt x="0" y="106666"/>
                  <a:pt x="0" y="110000"/>
                </a:cubicBezTo>
                <a:cubicBezTo>
                  <a:pt x="0" y="113333"/>
                  <a:pt x="30000" y="116666"/>
                  <a:pt x="60000" y="120000"/>
                </a:cubicBezTo>
              </a:path>
            </a:pathLst>
          </a:cu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27" name="Google Shape;227;p31"/>
          <p:cNvCxnSpPr/>
          <p:nvPr/>
        </p:nvCxnSpPr>
        <p:spPr>
          <a:xfrm flipH="1" rot="10800000">
            <a:off x="3733800" y="6400800"/>
            <a:ext cx="1066800" cy="2286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28" name="Google Shape;228;p31"/>
          <p:cNvSpPr/>
          <p:nvPr/>
        </p:nvSpPr>
        <p:spPr>
          <a:xfrm>
            <a:off x="2058988" y="5486400"/>
            <a:ext cx="1674812" cy="236538"/>
          </a:xfrm>
          <a:prstGeom prst="rect">
            <a:avLst/>
          </a:prstGeom>
          <a:solidFill>
            <a:srgbClr val="FAE5C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Constantes</a:t>
            </a:r>
            <a:endParaRPr sz="16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2"/>
          <p:cNvSpPr txBox="1"/>
          <p:nvPr>
            <p:ph type="title"/>
          </p:nvPr>
        </p:nvSpPr>
        <p:spPr>
          <a:xfrm>
            <a:off x="1945201" y="296564"/>
            <a:ext cx="65892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Ejecución con hilos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4" name="Google Shape;234;p32"/>
          <p:cNvSpPr/>
          <p:nvPr/>
        </p:nvSpPr>
        <p:spPr>
          <a:xfrm>
            <a:off x="3276600" y="1676400"/>
            <a:ext cx="1066800" cy="4267200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cubicBezTo>
                  <a:pt x="12321" y="115714"/>
                  <a:pt x="58750" y="111294"/>
                  <a:pt x="73928" y="94241"/>
                </a:cubicBezTo>
                <a:cubicBezTo>
                  <a:pt x="89107" y="77187"/>
                  <a:pt x="83392" y="33348"/>
                  <a:pt x="91071" y="17633"/>
                </a:cubicBezTo>
                <a:cubicBezTo>
                  <a:pt x="98750" y="1919"/>
                  <a:pt x="113928" y="3660"/>
                  <a:pt x="120000" y="0"/>
                </a:cubicBezTo>
              </a:path>
            </a:pathLst>
          </a:custGeom>
          <a:noFill/>
          <a:ln cap="flat" cmpd="sng" w="19050">
            <a:solidFill>
              <a:schemeClr val="accent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5" name="Google Shape;235;p32"/>
          <p:cNvSpPr/>
          <p:nvPr/>
        </p:nvSpPr>
        <p:spPr>
          <a:xfrm>
            <a:off x="1600200" y="4732337"/>
            <a:ext cx="1676400" cy="3810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6" name="Google Shape;236;p32"/>
          <p:cNvSpPr/>
          <p:nvPr/>
        </p:nvSpPr>
        <p:spPr>
          <a:xfrm>
            <a:off x="1600200" y="5951537"/>
            <a:ext cx="1676400" cy="762000"/>
          </a:xfrm>
          <a:prstGeom prst="rect">
            <a:avLst/>
          </a:prstGeom>
          <a:solidFill>
            <a:srgbClr val="F5CB9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Código de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Programa de P</a:t>
            </a:r>
            <a:endParaRPr sz="16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7" name="Google Shape;237;p32"/>
          <p:cNvSpPr/>
          <p:nvPr/>
        </p:nvSpPr>
        <p:spPr>
          <a:xfrm>
            <a:off x="1600200" y="1738312"/>
            <a:ext cx="1676400" cy="328613"/>
          </a:xfrm>
          <a:prstGeom prst="rect">
            <a:avLst/>
          </a:prstGeom>
          <a:solidFill>
            <a:srgbClr val="F5CB9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rPr>
              <a:t>Recursos de P</a:t>
            </a:r>
            <a:endParaRPr sz="10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8" name="Google Shape;238;p32"/>
          <p:cNvSpPr/>
          <p:nvPr/>
        </p:nvSpPr>
        <p:spPr>
          <a:xfrm>
            <a:off x="1362075" y="1281111"/>
            <a:ext cx="20891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Espacio de Direcciones virtuales del Proceso P</a:t>
            </a:r>
            <a:endParaRPr b="1" sz="12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39" name="Google Shape;239;p32"/>
          <p:cNvSpPr/>
          <p:nvPr/>
        </p:nvSpPr>
        <p:spPr>
          <a:xfrm>
            <a:off x="1600200" y="2066925"/>
            <a:ext cx="1676400" cy="303212"/>
          </a:xfrm>
          <a:prstGeom prst="rect">
            <a:avLst/>
          </a:prstGeom>
          <a:solidFill>
            <a:srgbClr val="F5CB9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40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rPr>
              <a:t>PCB y TCB de H0</a:t>
            </a:r>
            <a:endParaRPr sz="1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0" name="Google Shape;240;p32"/>
          <p:cNvSpPr/>
          <p:nvPr/>
        </p:nvSpPr>
        <p:spPr>
          <a:xfrm>
            <a:off x="1600200" y="5494337"/>
            <a:ext cx="1676400" cy="2286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1" name="Google Shape;241;p32"/>
          <p:cNvSpPr/>
          <p:nvPr/>
        </p:nvSpPr>
        <p:spPr>
          <a:xfrm>
            <a:off x="1600200" y="4732337"/>
            <a:ext cx="1676400" cy="381000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Pila H0</a:t>
            </a: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(v. locales)</a:t>
            </a:r>
            <a:endParaRPr b="1" sz="9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2" name="Google Shape;242;p32"/>
          <p:cNvSpPr/>
          <p:nvPr/>
        </p:nvSpPr>
        <p:spPr>
          <a:xfrm>
            <a:off x="1600200" y="5429250"/>
            <a:ext cx="1676400" cy="236537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Heap</a:t>
            </a: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b="1" lang="es-AR" sz="10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(m. dinámica)</a:t>
            </a:r>
            <a:endParaRPr b="1" sz="10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43" name="Google Shape;243;p32"/>
          <p:cNvSpPr txBox="1"/>
          <p:nvPr/>
        </p:nvSpPr>
        <p:spPr>
          <a:xfrm rot="-5400000">
            <a:off x="558007" y="4375943"/>
            <a:ext cx="1809750" cy="1825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Memoria de Datos de P</a:t>
            </a:r>
            <a:endParaRPr b="1" sz="12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44" name="Google Shape;244;p32"/>
          <p:cNvCxnSpPr/>
          <p:nvPr/>
        </p:nvCxnSpPr>
        <p:spPr>
          <a:xfrm rot="10800000">
            <a:off x="1476375" y="2957512"/>
            <a:ext cx="0" cy="6619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5" name="Google Shape;245;p32"/>
          <p:cNvCxnSpPr/>
          <p:nvPr/>
        </p:nvCxnSpPr>
        <p:spPr>
          <a:xfrm flipH="1">
            <a:off x="1457325" y="5429250"/>
            <a:ext cx="19050" cy="51435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46" name="Google Shape;246;p32"/>
          <p:cNvCxnSpPr/>
          <p:nvPr/>
        </p:nvCxnSpPr>
        <p:spPr>
          <a:xfrm rot="10800000">
            <a:off x="1362075" y="5943600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7" name="Google Shape;247;p32"/>
          <p:cNvCxnSpPr/>
          <p:nvPr/>
        </p:nvCxnSpPr>
        <p:spPr>
          <a:xfrm rot="10800000">
            <a:off x="1371600" y="2976562"/>
            <a:ext cx="228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8" name="Google Shape;248;p32"/>
          <p:cNvSpPr/>
          <p:nvPr/>
        </p:nvSpPr>
        <p:spPr>
          <a:xfrm>
            <a:off x="4343400" y="1676400"/>
            <a:ext cx="2362200" cy="4808537"/>
          </a:xfrm>
          <a:prstGeom prst="rect">
            <a:avLst/>
          </a:prstGeom>
          <a:solidFill>
            <a:srgbClr val="EFEFF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5009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5019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5023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5024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5025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5026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5027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5028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5029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5031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5032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5033</a:t>
            </a:r>
            <a:endParaRPr b="1" sz="9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249" name="Google Shape;249;p32"/>
          <p:cNvGrpSpPr/>
          <p:nvPr/>
        </p:nvGrpSpPr>
        <p:grpSpPr>
          <a:xfrm>
            <a:off x="4764088" y="3098800"/>
            <a:ext cx="457200" cy="239712"/>
            <a:chOff x="2293" y="1718"/>
            <a:chExt cx="288" cy="151"/>
          </a:xfrm>
        </p:grpSpPr>
        <p:cxnSp>
          <p:nvCxnSpPr>
            <p:cNvPr id="250" name="Google Shape;250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chemeClr val="hlink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51" name="Google Shape;251;p32"/>
            <p:cNvSpPr txBox="1"/>
            <p:nvPr/>
          </p:nvSpPr>
          <p:spPr>
            <a:xfrm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chemeClr val="hlink"/>
                  </a:solidFill>
                  <a:latin typeface="Questrial"/>
                  <a:ea typeface="Questrial"/>
                  <a:cs typeface="Questrial"/>
                  <a:sym typeface="Questrial"/>
                </a:rPr>
                <a:t>PC</a:t>
              </a:r>
              <a:r>
                <a:rPr b="1" baseline="-25000" lang="es-AR" sz="1200">
                  <a:solidFill>
                    <a:schemeClr val="hlink"/>
                  </a:solidFill>
                  <a:latin typeface="Questrial"/>
                  <a:ea typeface="Questrial"/>
                  <a:cs typeface="Questrial"/>
                  <a:sym typeface="Questrial"/>
                </a:rPr>
                <a:t>0</a:t>
              </a:r>
              <a:endParaRPr b="1" baseline="-25000" sz="120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3276600" y="6475412"/>
            <a:ext cx="1066800" cy="238125"/>
          </a:xfrm>
          <a:custGeom>
            <a:rect b="b" l="l" r="r" t="t"/>
            <a:pathLst>
              <a:path extrusionOk="0" h="120000" w="120000">
                <a:moveTo>
                  <a:pt x="0" y="120000"/>
                </a:moveTo>
                <a:lnTo>
                  <a:pt x="120000" y="0"/>
                </a:lnTo>
              </a:path>
            </a:pathLst>
          </a:custGeom>
          <a:noFill/>
          <a:ln cap="flat" cmpd="sng" w="19050">
            <a:solidFill>
              <a:schemeClr val="accent1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3" name="Google Shape;253;p32"/>
          <p:cNvSpPr/>
          <p:nvPr/>
        </p:nvSpPr>
        <p:spPr>
          <a:xfrm>
            <a:off x="1600200" y="2370137"/>
            <a:ext cx="1676400" cy="303213"/>
          </a:xfrm>
          <a:prstGeom prst="rect">
            <a:avLst/>
          </a:prstGeom>
          <a:solidFill>
            <a:srgbClr val="DFEEE8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rgbClr val="0066FF"/>
                </a:solidFill>
                <a:latin typeface="Questrial"/>
                <a:ea typeface="Questrial"/>
                <a:cs typeface="Questrial"/>
                <a:sym typeface="Questrial"/>
              </a:rPr>
              <a:t>TCB de H1</a:t>
            </a:r>
            <a:endParaRPr sz="1000">
              <a:solidFill>
                <a:srgbClr val="0066F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54" name="Google Shape;254;p32"/>
          <p:cNvSpPr/>
          <p:nvPr/>
        </p:nvSpPr>
        <p:spPr>
          <a:xfrm>
            <a:off x="1600200" y="2673350"/>
            <a:ext cx="1676400" cy="303212"/>
          </a:xfrm>
          <a:prstGeom prst="rect">
            <a:avLst/>
          </a:prstGeom>
          <a:solidFill>
            <a:srgbClr val="DFEEE8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93663" lvl="0" marL="93663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rgbClr val="006600"/>
                </a:solidFill>
                <a:latin typeface="Questrial"/>
                <a:ea typeface="Questrial"/>
                <a:cs typeface="Questrial"/>
                <a:sym typeface="Questrial"/>
              </a:rPr>
              <a:t>TCB de H2</a:t>
            </a:r>
            <a:endParaRPr sz="1000">
              <a:solidFill>
                <a:srgbClr val="00660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255" name="Google Shape;255;p32"/>
          <p:cNvGrpSpPr/>
          <p:nvPr/>
        </p:nvGrpSpPr>
        <p:grpSpPr>
          <a:xfrm flipH="1">
            <a:off x="5707063" y="3813175"/>
            <a:ext cx="457200" cy="239712"/>
            <a:chOff x="2293" y="1718"/>
            <a:chExt cx="288" cy="151"/>
          </a:xfrm>
        </p:grpSpPr>
        <p:cxnSp>
          <p:nvCxnSpPr>
            <p:cNvPr id="256" name="Google Shape;256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rgbClr val="0066FF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57" name="Google Shape;257;p32"/>
            <p:cNvSpPr txBox="1"/>
            <p:nvPr/>
          </p:nvSpPr>
          <p:spPr>
            <a:xfrm flipH="1"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rgbClr val="0066FF"/>
                  </a:solidFill>
                  <a:latin typeface="Questrial"/>
                  <a:ea typeface="Questrial"/>
                  <a:cs typeface="Questrial"/>
                  <a:sym typeface="Questrial"/>
                </a:rPr>
                <a:t>PC</a:t>
              </a:r>
              <a:r>
                <a:rPr b="1" baseline="-25000" lang="es-AR" sz="1200">
                  <a:solidFill>
                    <a:srgbClr val="0066FF"/>
                  </a:solidFill>
                  <a:latin typeface="Questrial"/>
                  <a:ea typeface="Questrial"/>
                  <a:cs typeface="Questrial"/>
                  <a:sym typeface="Questrial"/>
                </a:rPr>
                <a:t>1</a:t>
              </a:r>
              <a:endParaRPr b="1" baseline="-25000" sz="1200">
                <a:solidFill>
                  <a:srgbClr val="0066F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258" name="Google Shape;258;p32"/>
          <p:cNvGrpSpPr/>
          <p:nvPr/>
        </p:nvGrpSpPr>
        <p:grpSpPr>
          <a:xfrm flipH="1">
            <a:off x="5707063" y="5189537"/>
            <a:ext cx="457200" cy="239713"/>
            <a:chOff x="2293" y="1718"/>
            <a:chExt cx="288" cy="151"/>
          </a:xfrm>
        </p:grpSpPr>
        <p:cxnSp>
          <p:nvCxnSpPr>
            <p:cNvPr id="259" name="Google Shape;259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rgbClr val="006600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60" name="Google Shape;260;p32"/>
            <p:cNvSpPr txBox="1"/>
            <p:nvPr/>
          </p:nvSpPr>
          <p:spPr>
            <a:xfrm flipH="1"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rgbClr val="006600"/>
                  </a:solidFill>
                  <a:latin typeface="Questrial"/>
                  <a:ea typeface="Questrial"/>
                  <a:cs typeface="Questrial"/>
                  <a:sym typeface="Questrial"/>
                </a:rPr>
                <a:t>PC</a:t>
              </a:r>
              <a:r>
                <a:rPr b="1" baseline="-25000" lang="es-AR" sz="1200">
                  <a:solidFill>
                    <a:srgbClr val="006600"/>
                  </a:solidFill>
                  <a:latin typeface="Questrial"/>
                  <a:ea typeface="Questrial"/>
                  <a:cs typeface="Questrial"/>
                  <a:sym typeface="Questrial"/>
                </a:rPr>
                <a:t>2</a:t>
              </a:r>
              <a:endParaRPr b="1" baseline="-25000" sz="1200">
                <a:solidFill>
                  <a:srgbClr val="006600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61" name="Google Shape;261;p32"/>
          <p:cNvSpPr/>
          <p:nvPr/>
        </p:nvSpPr>
        <p:spPr>
          <a:xfrm>
            <a:off x="1600200" y="2976562"/>
            <a:ext cx="1676400" cy="36830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2" name="Google Shape;262;p32"/>
          <p:cNvSpPr/>
          <p:nvPr/>
        </p:nvSpPr>
        <p:spPr>
          <a:xfrm>
            <a:off x="1600200" y="2971800"/>
            <a:ext cx="1676400" cy="36830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Pila H1</a:t>
            </a: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(v. locales)</a:t>
            </a:r>
            <a:endParaRPr b="1" sz="9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3" name="Google Shape;263;p32"/>
          <p:cNvSpPr/>
          <p:nvPr/>
        </p:nvSpPr>
        <p:spPr>
          <a:xfrm>
            <a:off x="1600200" y="3811587"/>
            <a:ext cx="1676400" cy="381000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4" name="Google Shape;264;p32"/>
          <p:cNvSpPr/>
          <p:nvPr/>
        </p:nvSpPr>
        <p:spPr>
          <a:xfrm>
            <a:off x="1600200" y="3813175"/>
            <a:ext cx="1676400" cy="381000"/>
          </a:xfrm>
          <a:prstGeom prst="rect">
            <a:avLst/>
          </a:prstGeom>
          <a:solidFill>
            <a:srgbClr val="CCFFC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Pila H2</a:t>
            </a: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r>
              <a:rPr b="1" lang="es-AR" sz="9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(v. locales)</a:t>
            </a:r>
            <a:endParaRPr b="1" sz="9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65" name="Google Shape;265;p32"/>
          <p:cNvCxnSpPr/>
          <p:nvPr/>
        </p:nvCxnSpPr>
        <p:spPr>
          <a:xfrm>
            <a:off x="1600200" y="3810000"/>
            <a:ext cx="1676400" cy="1587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66" name="Google Shape;266;p32"/>
          <p:cNvCxnSpPr/>
          <p:nvPr/>
        </p:nvCxnSpPr>
        <p:spPr>
          <a:xfrm>
            <a:off x="1600200" y="4732337"/>
            <a:ext cx="1676400" cy="158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7" name="Google Shape;267;p32"/>
          <p:cNvSpPr/>
          <p:nvPr/>
        </p:nvSpPr>
        <p:spPr>
          <a:xfrm>
            <a:off x="4478338" y="2578100"/>
            <a:ext cx="112712" cy="10414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90000" y="3333"/>
                  <a:pt x="120000" y="6666"/>
                  <a:pt x="120000" y="10000"/>
                </a:cubicBezTo>
                <a:cubicBezTo>
                  <a:pt x="120000" y="13333"/>
                  <a:pt x="80000" y="16666"/>
                  <a:pt x="60000" y="20000"/>
                </a:cubicBezTo>
                <a:cubicBezTo>
                  <a:pt x="40000" y="23333"/>
                  <a:pt x="0" y="26666"/>
                  <a:pt x="0" y="30000"/>
                </a:cubicBezTo>
                <a:cubicBezTo>
                  <a:pt x="0" y="33333"/>
                  <a:pt x="40000" y="36666"/>
                  <a:pt x="60000" y="40000"/>
                </a:cubicBezTo>
                <a:cubicBezTo>
                  <a:pt x="80000" y="43333"/>
                  <a:pt x="120000" y="46666"/>
                  <a:pt x="120000" y="50000"/>
                </a:cubicBezTo>
                <a:cubicBezTo>
                  <a:pt x="120000" y="53333"/>
                  <a:pt x="80000" y="56666"/>
                  <a:pt x="60000" y="60000"/>
                </a:cubicBezTo>
                <a:cubicBezTo>
                  <a:pt x="40000" y="63333"/>
                  <a:pt x="0" y="66666"/>
                  <a:pt x="0" y="70000"/>
                </a:cubicBezTo>
                <a:cubicBezTo>
                  <a:pt x="0" y="73333"/>
                  <a:pt x="40000" y="76666"/>
                  <a:pt x="60000" y="80000"/>
                </a:cubicBezTo>
                <a:cubicBezTo>
                  <a:pt x="80000" y="83333"/>
                  <a:pt x="120000" y="86666"/>
                  <a:pt x="120000" y="90000"/>
                </a:cubicBezTo>
                <a:cubicBezTo>
                  <a:pt x="120000" y="93333"/>
                  <a:pt x="80000" y="96666"/>
                  <a:pt x="60000" y="100000"/>
                </a:cubicBezTo>
                <a:cubicBezTo>
                  <a:pt x="40000" y="103333"/>
                  <a:pt x="0" y="106666"/>
                  <a:pt x="0" y="110000"/>
                </a:cubicBezTo>
                <a:cubicBezTo>
                  <a:pt x="0" y="113333"/>
                  <a:pt x="30000" y="116666"/>
                  <a:pt x="60000" y="120000"/>
                </a:cubicBezTo>
              </a:path>
            </a:pathLst>
          </a:custGeom>
          <a:noFill/>
          <a:ln cap="flat" cmpd="sng" w="38100">
            <a:solidFill>
              <a:schemeClr val="hlink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8" name="Google Shape;268;p32"/>
          <p:cNvSpPr/>
          <p:nvPr/>
        </p:nvSpPr>
        <p:spPr>
          <a:xfrm>
            <a:off x="6324600" y="3354387"/>
            <a:ext cx="112713" cy="10414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90000" y="3333"/>
                  <a:pt x="120000" y="6666"/>
                  <a:pt x="120000" y="10000"/>
                </a:cubicBezTo>
                <a:cubicBezTo>
                  <a:pt x="120000" y="13333"/>
                  <a:pt x="80000" y="16666"/>
                  <a:pt x="60000" y="20000"/>
                </a:cubicBezTo>
                <a:cubicBezTo>
                  <a:pt x="40000" y="23333"/>
                  <a:pt x="0" y="26666"/>
                  <a:pt x="0" y="30000"/>
                </a:cubicBezTo>
                <a:cubicBezTo>
                  <a:pt x="0" y="33333"/>
                  <a:pt x="40000" y="36666"/>
                  <a:pt x="60000" y="40000"/>
                </a:cubicBezTo>
                <a:cubicBezTo>
                  <a:pt x="80000" y="43333"/>
                  <a:pt x="120000" y="46666"/>
                  <a:pt x="120000" y="50000"/>
                </a:cubicBezTo>
                <a:cubicBezTo>
                  <a:pt x="120000" y="53333"/>
                  <a:pt x="80000" y="56666"/>
                  <a:pt x="60000" y="60000"/>
                </a:cubicBezTo>
                <a:cubicBezTo>
                  <a:pt x="40000" y="63333"/>
                  <a:pt x="0" y="66666"/>
                  <a:pt x="0" y="70000"/>
                </a:cubicBezTo>
                <a:cubicBezTo>
                  <a:pt x="0" y="73333"/>
                  <a:pt x="40000" y="76666"/>
                  <a:pt x="60000" y="80000"/>
                </a:cubicBezTo>
                <a:cubicBezTo>
                  <a:pt x="80000" y="83333"/>
                  <a:pt x="120000" y="86666"/>
                  <a:pt x="120000" y="90000"/>
                </a:cubicBezTo>
                <a:cubicBezTo>
                  <a:pt x="120000" y="93333"/>
                  <a:pt x="80000" y="96666"/>
                  <a:pt x="60000" y="100000"/>
                </a:cubicBezTo>
                <a:cubicBezTo>
                  <a:pt x="40000" y="103333"/>
                  <a:pt x="0" y="106666"/>
                  <a:pt x="0" y="110000"/>
                </a:cubicBezTo>
                <a:cubicBezTo>
                  <a:pt x="0" y="113333"/>
                  <a:pt x="30000" y="116666"/>
                  <a:pt x="60000" y="120000"/>
                </a:cubicBezTo>
              </a:path>
            </a:pathLst>
          </a:custGeom>
          <a:noFill/>
          <a:ln cap="flat" cmpd="sng" w="38100">
            <a:solidFill>
              <a:srgbClr val="0066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69" name="Google Shape;269;p32"/>
          <p:cNvSpPr/>
          <p:nvPr/>
        </p:nvSpPr>
        <p:spPr>
          <a:xfrm>
            <a:off x="6324600" y="5189537"/>
            <a:ext cx="112713" cy="112395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cubicBezTo>
                  <a:pt x="90000" y="3333"/>
                  <a:pt x="120000" y="6666"/>
                  <a:pt x="120000" y="10000"/>
                </a:cubicBezTo>
                <a:cubicBezTo>
                  <a:pt x="120000" y="13333"/>
                  <a:pt x="80000" y="16666"/>
                  <a:pt x="60000" y="20000"/>
                </a:cubicBezTo>
                <a:cubicBezTo>
                  <a:pt x="40000" y="23333"/>
                  <a:pt x="0" y="26666"/>
                  <a:pt x="0" y="30000"/>
                </a:cubicBezTo>
                <a:cubicBezTo>
                  <a:pt x="0" y="33333"/>
                  <a:pt x="40000" y="36666"/>
                  <a:pt x="60000" y="40000"/>
                </a:cubicBezTo>
                <a:cubicBezTo>
                  <a:pt x="80000" y="43333"/>
                  <a:pt x="120000" y="46666"/>
                  <a:pt x="120000" y="50000"/>
                </a:cubicBezTo>
                <a:cubicBezTo>
                  <a:pt x="120000" y="53333"/>
                  <a:pt x="80000" y="56666"/>
                  <a:pt x="60000" y="60000"/>
                </a:cubicBezTo>
                <a:cubicBezTo>
                  <a:pt x="40000" y="63333"/>
                  <a:pt x="0" y="66666"/>
                  <a:pt x="0" y="70000"/>
                </a:cubicBezTo>
                <a:cubicBezTo>
                  <a:pt x="0" y="73333"/>
                  <a:pt x="40000" y="76666"/>
                  <a:pt x="60000" y="80000"/>
                </a:cubicBezTo>
                <a:cubicBezTo>
                  <a:pt x="80000" y="83333"/>
                  <a:pt x="120000" y="86666"/>
                  <a:pt x="120000" y="90000"/>
                </a:cubicBezTo>
                <a:cubicBezTo>
                  <a:pt x="120000" y="93333"/>
                  <a:pt x="80000" y="96666"/>
                  <a:pt x="60000" y="100000"/>
                </a:cubicBezTo>
                <a:cubicBezTo>
                  <a:pt x="40000" y="103333"/>
                  <a:pt x="0" y="106666"/>
                  <a:pt x="0" y="110000"/>
                </a:cubicBezTo>
                <a:cubicBezTo>
                  <a:pt x="0" y="113333"/>
                  <a:pt x="30000" y="116666"/>
                  <a:pt x="60000" y="120000"/>
                </a:cubicBezTo>
              </a:path>
            </a:pathLst>
          </a:custGeom>
          <a:noFill/>
          <a:ln cap="flat" cmpd="sng" w="38100">
            <a:solidFill>
              <a:srgbClr val="0066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0" name="Google Shape;270;p32"/>
          <p:cNvSpPr/>
          <p:nvPr/>
        </p:nvSpPr>
        <p:spPr>
          <a:xfrm>
            <a:off x="1601788" y="5715000"/>
            <a:ext cx="1674812" cy="236537"/>
          </a:xfrm>
          <a:prstGeom prst="rect">
            <a:avLst/>
          </a:prstGeom>
          <a:solidFill>
            <a:srgbClr val="F5CB9D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6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Constantes</a:t>
            </a:r>
            <a:endParaRPr sz="16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71" name="Google Shape;271;p32"/>
          <p:cNvSpPr/>
          <p:nvPr/>
        </p:nvSpPr>
        <p:spPr>
          <a:xfrm>
            <a:off x="1600200" y="2976562"/>
            <a:ext cx="1676400" cy="29749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272" name="Google Shape;272;p32"/>
          <p:cNvGrpSpPr/>
          <p:nvPr/>
        </p:nvGrpSpPr>
        <p:grpSpPr>
          <a:xfrm flipH="1">
            <a:off x="3362325" y="2717800"/>
            <a:ext cx="457200" cy="239712"/>
            <a:chOff x="2293" y="1718"/>
            <a:chExt cx="288" cy="151"/>
          </a:xfrm>
        </p:grpSpPr>
        <p:cxnSp>
          <p:nvCxnSpPr>
            <p:cNvPr id="273" name="Google Shape;273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rgbClr val="0066FF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74" name="Google Shape;274;p32"/>
            <p:cNvSpPr txBox="1"/>
            <p:nvPr/>
          </p:nvSpPr>
          <p:spPr>
            <a:xfrm flipH="1"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rgbClr val="0066FF"/>
                  </a:solidFill>
                  <a:latin typeface="Questrial"/>
                  <a:ea typeface="Questrial"/>
                  <a:cs typeface="Questrial"/>
                  <a:sym typeface="Questrial"/>
                </a:rPr>
                <a:t>SP</a:t>
              </a:r>
              <a:r>
                <a:rPr b="1" baseline="-25000" lang="es-AR" sz="1200">
                  <a:solidFill>
                    <a:srgbClr val="0066FF"/>
                  </a:solidFill>
                  <a:latin typeface="Questrial"/>
                  <a:ea typeface="Questrial"/>
                  <a:cs typeface="Questrial"/>
                  <a:sym typeface="Questrial"/>
                </a:rPr>
                <a:t>1</a:t>
              </a:r>
              <a:endParaRPr b="1" baseline="-25000" sz="1200">
                <a:solidFill>
                  <a:srgbClr val="0066FF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275" name="Google Shape;275;p32"/>
          <p:cNvGrpSpPr/>
          <p:nvPr/>
        </p:nvGrpSpPr>
        <p:grpSpPr>
          <a:xfrm flipH="1">
            <a:off x="3362325" y="3573462"/>
            <a:ext cx="457200" cy="239713"/>
            <a:chOff x="2293" y="1718"/>
            <a:chExt cx="288" cy="151"/>
          </a:xfrm>
        </p:grpSpPr>
        <p:cxnSp>
          <p:nvCxnSpPr>
            <p:cNvPr id="276" name="Google Shape;276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rgbClr val="006600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77" name="Google Shape;277;p32"/>
            <p:cNvSpPr txBox="1"/>
            <p:nvPr/>
          </p:nvSpPr>
          <p:spPr>
            <a:xfrm flipH="1"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rgbClr val="006600"/>
                  </a:solidFill>
                  <a:latin typeface="Questrial"/>
                  <a:ea typeface="Questrial"/>
                  <a:cs typeface="Questrial"/>
                  <a:sym typeface="Questrial"/>
                </a:rPr>
                <a:t>SP</a:t>
              </a:r>
              <a:r>
                <a:rPr b="1" baseline="-25000" lang="es-AR" sz="1200">
                  <a:solidFill>
                    <a:srgbClr val="006600"/>
                  </a:solidFill>
                  <a:latin typeface="Questrial"/>
                  <a:ea typeface="Questrial"/>
                  <a:cs typeface="Questrial"/>
                  <a:sym typeface="Questrial"/>
                </a:rPr>
                <a:t>2</a:t>
              </a:r>
              <a:endParaRPr b="1" baseline="-25000" sz="1200">
                <a:solidFill>
                  <a:srgbClr val="006600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278" name="Google Shape;278;p32"/>
          <p:cNvGrpSpPr/>
          <p:nvPr/>
        </p:nvGrpSpPr>
        <p:grpSpPr>
          <a:xfrm flipH="1">
            <a:off x="3362325" y="4492625"/>
            <a:ext cx="457200" cy="239712"/>
            <a:chOff x="2293" y="1718"/>
            <a:chExt cx="288" cy="151"/>
          </a:xfrm>
        </p:grpSpPr>
        <p:cxnSp>
          <p:nvCxnSpPr>
            <p:cNvPr id="279" name="Google Shape;279;p32"/>
            <p:cNvCxnSpPr/>
            <p:nvPr/>
          </p:nvCxnSpPr>
          <p:spPr>
            <a:xfrm>
              <a:off x="2293" y="1869"/>
              <a:ext cx="288" cy="0"/>
            </a:xfrm>
            <a:prstGeom prst="straightConnector1">
              <a:avLst/>
            </a:prstGeom>
            <a:noFill/>
            <a:ln cap="flat" cmpd="sng" w="38100">
              <a:solidFill>
                <a:schemeClr val="hlink"/>
              </a:solidFill>
              <a:prstDash val="solid"/>
              <a:round/>
              <a:headEnd len="sm" w="sm" type="none"/>
              <a:tailEnd len="lg" w="lg" type="triangle"/>
            </a:ln>
          </p:spPr>
        </p:cxnSp>
        <p:sp>
          <p:nvSpPr>
            <p:cNvPr id="280" name="Google Shape;280;p32"/>
            <p:cNvSpPr txBox="1"/>
            <p:nvPr/>
          </p:nvSpPr>
          <p:spPr>
            <a:xfrm flipH="1">
              <a:off x="2293" y="1718"/>
              <a:ext cx="172" cy="11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200">
                  <a:solidFill>
                    <a:schemeClr val="hlink"/>
                  </a:solidFill>
                  <a:latin typeface="Questrial"/>
                  <a:ea typeface="Questrial"/>
                  <a:cs typeface="Questrial"/>
                  <a:sym typeface="Questrial"/>
                </a:rPr>
                <a:t>SP</a:t>
              </a:r>
              <a:r>
                <a:rPr b="1" baseline="-25000" lang="es-AR" sz="1200">
                  <a:solidFill>
                    <a:schemeClr val="hlink"/>
                  </a:solidFill>
                  <a:latin typeface="Questrial"/>
                  <a:ea typeface="Questrial"/>
                  <a:cs typeface="Questrial"/>
                  <a:sym typeface="Questrial"/>
                </a:rPr>
                <a:t>0</a:t>
              </a:r>
              <a:endParaRPr b="1" baseline="-25000" sz="1200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281" name="Google Shape;281;p32"/>
          <p:cNvSpPr/>
          <p:nvPr/>
        </p:nvSpPr>
        <p:spPr>
          <a:xfrm>
            <a:off x="4343400" y="1317625"/>
            <a:ext cx="23622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AR" sz="12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Trazas de ejecución</a:t>
            </a:r>
            <a:endParaRPr b="1" sz="12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82" name="Google Shape;282;p32"/>
          <p:cNvSpPr txBox="1"/>
          <p:nvPr/>
        </p:nvSpPr>
        <p:spPr>
          <a:xfrm>
            <a:off x="6954838" y="1657687"/>
            <a:ext cx="1808162" cy="48272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7800" lvl="0" marL="17780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Questrial"/>
              <a:buChar char="•"/>
            </a:pP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H1 y H2 son Hilos creados por el Proceso P.</a:t>
            </a:r>
            <a:endParaRPr/>
          </a:p>
          <a:p>
            <a:pPr indent="-177800" lvl="0" marL="177800" marR="0" rtl="0" algn="just"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Questrial"/>
              <a:buChar char="•"/>
            </a:pP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El Proceso P define el espacio de direcciones.</a:t>
            </a:r>
            <a:endParaRPr/>
          </a:p>
          <a:p>
            <a:pPr indent="-177800" lvl="0" marL="177800" marR="0" rtl="0" algn="just"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Questrial"/>
              <a:buChar char="•"/>
            </a:pP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El Proceso P es dueño de los recursos que pueden usar y compartir H1 y H2.</a:t>
            </a:r>
            <a:endParaRPr/>
          </a:p>
          <a:p>
            <a:pPr indent="-177800" lvl="0" marL="177800" marR="0" rtl="0" algn="just"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Questrial"/>
              <a:buChar char="•"/>
            </a:pP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Los Hilos H1 y H2 comparten el espacio de direcciones.</a:t>
            </a:r>
            <a:endParaRPr/>
          </a:p>
          <a:p>
            <a:pPr indent="-177800" lvl="0" marL="177800" marR="0" rtl="0" algn="just">
              <a:spcBef>
                <a:spcPts val="65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Questrial"/>
              <a:buChar char="•"/>
            </a:pP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El Hilo H0 es el Hilo “por defecto” de P, creado para la función </a:t>
            </a:r>
            <a:r>
              <a:rPr b="1" lang="es-AR" sz="13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main()</a:t>
            </a:r>
            <a:r>
              <a:rPr lang="es-AR" sz="13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del Programa.</a:t>
            </a:r>
            <a:endParaRPr sz="13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Procesos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1435608" y="1524000"/>
            <a:ext cx="4355592" cy="47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 </a:t>
            </a:r>
            <a:r>
              <a:rPr b="0" i="1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proceso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es un programa en ejecución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Se suele decir que el programa es la entidad pasiva y el proceso la activa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Los libros de texto usan los términos </a:t>
            </a: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proceso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y </a:t>
            </a: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tarea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para referirse normalmente a lo mismo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Un proceso es la unidad de ejecución más pequeña planificable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1191" l="27091" r="27121" t="1192"/>
          <a:stretch/>
        </p:blipFill>
        <p:spPr>
          <a:xfrm>
            <a:off x="6011862" y="1527412"/>
            <a:ext cx="2522538" cy="4033837"/>
          </a:xfrm>
          <a:prstGeom prst="rect">
            <a:avLst/>
          </a:prstGeom>
          <a:noFill/>
          <a:ln cap="flat" cmpd="dbl" w="38100">
            <a:solidFill>
              <a:srgbClr val="CC66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Dinámica de estados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88" name="Google Shape;288;p33"/>
          <p:cNvSpPr txBox="1"/>
          <p:nvPr/>
        </p:nvSpPr>
        <p:spPr>
          <a:xfrm>
            <a:off x="1174750" y="1905000"/>
            <a:ext cx="7096200" cy="4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El estado del Proceso </a:t>
            </a:r>
            <a:r>
              <a:rPr b="1"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es la combinación de los estados de sus Hilos.</a:t>
            </a:r>
            <a:endParaRPr sz="2400"/>
          </a:p>
          <a:p>
            <a:pPr indent="-231775" lvl="0" marL="180975" marR="0" rtl="0" algn="just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Char char="•"/>
            </a:pP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Cuando cualquiera de los Hilos está en estado “</a:t>
            </a:r>
            <a:r>
              <a:rPr b="1" lang="es-AR" sz="2400">
                <a:solidFill>
                  <a:srgbClr val="3366CC"/>
                </a:solidFill>
                <a:latin typeface="Questrial"/>
                <a:ea typeface="Questrial"/>
                <a:cs typeface="Questrial"/>
                <a:sym typeface="Questrial"/>
              </a:rPr>
              <a:t>Ejecutando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”, el estado de </a:t>
            </a:r>
            <a:r>
              <a:rPr b="1"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será “</a:t>
            </a:r>
            <a:r>
              <a:rPr b="1" lang="es-AR" sz="2400">
                <a:solidFill>
                  <a:srgbClr val="3366CC"/>
                </a:solidFill>
                <a:latin typeface="Questrial"/>
                <a:ea typeface="Questrial"/>
                <a:cs typeface="Questrial"/>
                <a:sym typeface="Questrial"/>
              </a:rPr>
              <a:t>Ejecutando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”.</a:t>
            </a:r>
            <a:endParaRPr sz="2400"/>
          </a:p>
          <a:p>
            <a:pPr indent="-231775" lvl="0" marL="180975" marR="0" rtl="0" algn="just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Char char="•"/>
            </a:pP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Si ningún Hilo está en “</a:t>
            </a:r>
            <a:r>
              <a:rPr b="1" lang="es-AR" sz="2400">
                <a:solidFill>
                  <a:srgbClr val="3366CC"/>
                </a:solidFill>
                <a:latin typeface="Questrial"/>
                <a:ea typeface="Questrial"/>
                <a:cs typeface="Questrial"/>
                <a:sym typeface="Questrial"/>
              </a:rPr>
              <a:t>Ejecutando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”, si alguno está en “</a:t>
            </a:r>
            <a:r>
              <a:rPr b="1" lang="es-AR" sz="2400">
                <a:solidFill>
                  <a:srgbClr val="008000"/>
                </a:solidFill>
                <a:latin typeface="Questrial"/>
                <a:ea typeface="Questrial"/>
                <a:cs typeface="Questrial"/>
                <a:sym typeface="Questrial"/>
              </a:rPr>
              <a:t>Listo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”, el estado de </a:t>
            </a:r>
            <a:r>
              <a:rPr b="1"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será “</a:t>
            </a:r>
            <a:r>
              <a:rPr b="1" lang="es-AR" sz="2400">
                <a:solidFill>
                  <a:srgbClr val="008000"/>
                </a:solidFill>
                <a:latin typeface="Questrial"/>
                <a:ea typeface="Questrial"/>
                <a:cs typeface="Questrial"/>
                <a:sym typeface="Questrial"/>
              </a:rPr>
              <a:t>Listo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”.</a:t>
            </a:r>
            <a:endParaRPr sz="2400"/>
          </a:p>
          <a:p>
            <a:pPr indent="-231775" lvl="0" marL="180975" marR="0" rtl="0" algn="just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Questrial"/>
              <a:buChar char="•"/>
            </a:pP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El estado de </a:t>
            </a:r>
            <a:r>
              <a:rPr b="1"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 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 “Bloqueado” sólo si todos sus Hilos están en estado “</a:t>
            </a:r>
            <a:r>
              <a:rPr b="1" lang="es-AR" sz="2400">
                <a:solidFill>
                  <a:srgbClr val="FF3300"/>
                </a:solidFill>
                <a:latin typeface="Questrial"/>
                <a:ea typeface="Questrial"/>
                <a:cs typeface="Questrial"/>
                <a:sym typeface="Questrial"/>
              </a:rPr>
              <a:t>Bloqueado</a:t>
            </a:r>
            <a:r>
              <a:rPr lang="es-AR" sz="2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”.</a:t>
            </a:r>
            <a:endParaRPr sz="24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Procesos Hijos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4" name="Google Shape;294;p34"/>
          <p:cNvSpPr txBox="1"/>
          <p:nvPr>
            <p:ph idx="1" type="body"/>
          </p:nvPr>
        </p:nvSpPr>
        <p:spPr>
          <a:xfrm>
            <a:off x="1143000" y="1447800"/>
            <a:ext cx="5081470" cy="51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Un Proceso puede crear otro Proceso, iniciando una tarea mientras termina otra.</a:t>
            </a:r>
            <a:endParaRPr/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En la figura, P2 y P3 son Hijos de P1, y P4 es hijo de P2.</a:t>
            </a:r>
            <a:endParaRPr/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Jerarquía entre Procesos:</a:t>
            </a:r>
            <a:endParaRPr/>
          </a:p>
          <a:p>
            <a:pPr indent="-285750" lvl="1" marL="74295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b="0" i="0" lang="es-AR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Padre e Hijo se pueden ejecutar concurrentemente (quizás en paralelo).</a:t>
            </a:r>
            <a:endParaRPr/>
          </a:p>
          <a:p>
            <a:pPr indent="-285750" lvl="1" marL="74295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b="0" i="0" lang="es-AR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Padre hace su trabajo y debe esperar a que el Hijo termine para terminar.</a:t>
            </a:r>
            <a:endParaRPr/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Padre e Hijo pueden compartir todos los recursos, una parte de ellos, o ninguno.</a:t>
            </a:r>
            <a:endParaRPr/>
          </a:p>
          <a:p>
            <a:pPr indent="-342900" lvl="0" marL="342900" marR="0" rtl="0" algn="just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La estructura de Memoria de un Proceso Hijo es un duplicado de la estructura del Padre (espacio de direcciones).</a:t>
            </a:r>
            <a:endParaRPr b="0" i="0" sz="16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5" name="Google Shape;295;p34"/>
          <p:cNvSpPr/>
          <p:nvPr/>
        </p:nvSpPr>
        <p:spPr>
          <a:xfrm>
            <a:off x="7237295" y="1850571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6" name="Google Shape;296;p34"/>
          <p:cNvSpPr/>
          <p:nvPr/>
        </p:nvSpPr>
        <p:spPr>
          <a:xfrm>
            <a:off x="6521333" y="2917371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P2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297" name="Google Shape;297;p34"/>
          <p:cNvSpPr/>
          <p:nvPr/>
        </p:nvSpPr>
        <p:spPr>
          <a:xfrm>
            <a:off x="7953258" y="2917371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P3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298" name="Google Shape;298;p34"/>
          <p:cNvCxnSpPr>
            <a:stCxn id="295" idx="5"/>
            <a:endCxn id="297" idx="0"/>
          </p:cNvCxnSpPr>
          <p:nvPr/>
        </p:nvCxnSpPr>
        <p:spPr>
          <a:xfrm>
            <a:off x="7952744" y="2566020"/>
            <a:ext cx="419700" cy="3513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lg" w="lg" type="triangle"/>
          </a:ln>
        </p:spPr>
      </p:cxnSp>
      <p:cxnSp>
        <p:nvCxnSpPr>
          <p:cNvPr id="299" name="Google Shape;299;p34"/>
          <p:cNvCxnSpPr>
            <a:stCxn id="295" idx="3"/>
            <a:endCxn id="296" idx="0"/>
          </p:cNvCxnSpPr>
          <p:nvPr/>
        </p:nvCxnSpPr>
        <p:spPr>
          <a:xfrm flipH="1">
            <a:off x="6940347" y="2566020"/>
            <a:ext cx="419700" cy="3513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lg" w="lg" type="triangle"/>
          </a:ln>
        </p:spPr>
      </p:cxnSp>
      <p:sp>
        <p:nvSpPr>
          <p:cNvPr id="300" name="Google Shape;300;p34"/>
          <p:cNvSpPr/>
          <p:nvPr/>
        </p:nvSpPr>
        <p:spPr>
          <a:xfrm>
            <a:off x="6521333" y="4174671"/>
            <a:ext cx="838200" cy="8382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P4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cxnSp>
        <p:nvCxnSpPr>
          <p:cNvPr id="301" name="Google Shape;301;p34"/>
          <p:cNvCxnSpPr>
            <a:stCxn id="296" idx="4"/>
            <a:endCxn id="300" idx="0"/>
          </p:cNvCxnSpPr>
          <p:nvPr/>
        </p:nvCxnSpPr>
        <p:spPr>
          <a:xfrm>
            <a:off x="6940433" y="3755571"/>
            <a:ext cx="0" cy="419100"/>
          </a:xfrm>
          <a:prstGeom prst="straightConnector1">
            <a:avLst/>
          </a:prstGeom>
          <a:noFill/>
          <a:ln cap="flat" cmpd="sng" w="12700">
            <a:solidFill>
              <a:schemeClr val="dk1"/>
            </a:solidFill>
            <a:prstDash val="solid"/>
            <a:round/>
            <a:headEnd len="sm" w="sm" type="none"/>
            <a:tailEnd len="lg" w="lg" type="triangle"/>
          </a:ln>
        </p:spPr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Creación de hijos vs hilos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07" name="Google Shape;307;p35"/>
          <p:cNvSpPr/>
          <p:nvPr/>
        </p:nvSpPr>
        <p:spPr>
          <a:xfrm>
            <a:off x="685800" y="1752600"/>
            <a:ext cx="1905000" cy="472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08" name="Google Shape;308;p35"/>
          <p:cNvSpPr/>
          <p:nvPr/>
        </p:nvSpPr>
        <p:spPr>
          <a:xfrm>
            <a:off x="685800" y="1981200"/>
            <a:ext cx="1905000" cy="533400"/>
          </a:xfrm>
          <a:prstGeom prst="rect">
            <a:avLst/>
          </a:prstGeom>
          <a:solidFill>
            <a:srgbClr val="E8E8F4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PCB 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09" name="Google Shape;309;p35"/>
          <p:cNvSpPr/>
          <p:nvPr/>
        </p:nvSpPr>
        <p:spPr>
          <a:xfrm>
            <a:off x="685800" y="4191000"/>
            <a:ext cx="1905000" cy="762000"/>
          </a:xfrm>
          <a:prstGeom prst="rect">
            <a:avLst/>
          </a:prstGeom>
          <a:solidFill>
            <a:srgbClr val="E8E8F4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Imagen 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10" name="Google Shape;310;p35"/>
          <p:cNvSpPr/>
          <p:nvPr/>
        </p:nvSpPr>
        <p:spPr>
          <a:xfrm>
            <a:off x="4830763" y="1752600"/>
            <a:ext cx="1905000" cy="4724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11" name="Google Shape;311;p35"/>
          <p:cNvSpPr/>
          <p:nvPr/>
        </p:nvSpPr>
        <p:spPr>
          <a:xfrm>
            <a:off x="4830763" y="2590800"/>
            <a:ext cx="1905000" cy="533400"/>
          </a:xfrm>
          <a:prstGeom prst="rect">
            <a:avLst/>
          </a:prstGeom>
          <a:solidFill>
            <a:srgbClr val="E8E8F4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TCB H1.P1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12" name="Google Shape;312;p35"/>
          <p:cNvSpPr/>
          <p:nvPr/>
        </p:nvSpPr>
        <p:spPr>
          <a:xfrm>
            <a:off x="4830763" y="4191000"/>
            <a:ext cx="1905000" cy="990600"/>
          </a:xfrm>
          <a:prstGeom prst="rect">
            <a:avLst/>
          </a:prstGeom>
          <a:solidFill>
            <a:srgbClr val="E8E8F4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Imagen 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grpSp>
        <p:nvGrpSpPr>
          <p:cNvPr id="313" name="Google Shape;313;p35"/>
          <p:cNvGrpSpPr/>
          <p:nvPr/>
        </p:nvGrpSpPr>
        <p:grpSpPr>
          <a:xfrm>
            <a:off x="4830763" y="2286000"/>
            <a:ext cx="3978275" cy="4190999"/>
            <a:chOff x="2899" y="1200"/>
            <a:chExt cx="2506" cy="2640"/>
          </a:xfrm>
        </p:grpSpPr>
        <p:sp>
          <p:nvSpPr>
            <p:cNvPr id="314" name="Google Shape;314;p35"/>
            <p:cNvSpPr/>
            <p:nvPr/>
          </p:nvSpPr>
          <p:spPr>
            <a:xfrm>
              <a:off x="2899" y="1872"/>
              <a:ext cx="1200" cy="336"/>
            </a:xfrm>
            <a:prstGeom prst="rect">
              <a:avLst/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TCB H2.P1</a:t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4099" y="1536"/>
              <a:ext cx="336" cy="576"/>
            </a:xfrm>
            <a:prstGeom prst="curvedLeftArrow">
              <a:avLst>
                <a:gd fmla="val 34286" name="adj1"/>
                <a:gd fmla="val 68571" name="adj2"/>
                <a:gd fmla="val 33333" name="adj3"/>
              </a:avLst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16" name="Google Shape;316;p35"/>
            <p:cNvSpPr txBox="1"/>
            <p:nvPr/>
          </p:nvSpPr>
          <p:spPr>
            <a:xfrm>
              <a:off x="4444" y="1200"/>
              <a:ext cx="844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H1</a:t>
              </a:r>
              <a:r>
                <a:rPr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 crea </a:t>
              </a:r>
              <a:r>
                <a:rPr b="1"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H2</a:t>
              </a:r>
              <a:endParaRPr b="1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cxnSp>
          <p:nvCxnSpPr>
            <p:cNvPr id="317" name="Google Shape;317;p35"/>
            <p:cNvCxnSpPr/>
            <p:nvPr/>
          </p:nvCxnSpPr>
          <p:spPr>
            <a:xfrm flipH="1">
              <a:off x="4482" y="1440"/>
              <a:ext cx="384" cy="336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18" name="Google Shape;318;p35"/>
            <p:cNvSpPr txBox="1"/>
            <p:nvPr/>
          </p:nvSpPr>
          <p:spPr>
            <a:xfrm>
              <a:off x="4224" y="3246"/>
              <a:ext cx="1181" cy="59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H1</a:t>
              </a:r>
              <a:r>
                <a:rPr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 </a:t>
              </a:r>
              <a:r>
                <a:rPr b="1"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y</a:t>
              </a:r>
              <a:r>
                <a:rPr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 </a:t>
              </a:r>
              <a:r>
                <a:rPr b="1"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H2 son Hilos de P1 Y comparten los recursos. H2 es Hijo de H1</a:t>
              </a:r>
              <a:endParaRPr b="1" sz="1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grpSp>
        <p:nvGrpSpPr>
          <p:cNvPr id="319" name="Google Shape;319;p35"/>
          <p:cNvGrpSpPr/>
          <p:nvPr/>
        </p:nvGrpSpPr>
        <p:grpSpPr>
          <a:xfrm>
            <a:off x="685800" y="1752600"/>
            <a:ext cx="3640138" cy="4724400"/>
            <a:chOff x="288" y="864"/>
            <a:chExt cx="2293" cy="2976"/>
          </a:xfrm>
        </p:grpSpPr>
        <p:sp>
          <p:nvSpPr>
            <p:cNvPr id="320" name="Google Shape;320;p35"/>
            <p:cNvSpPr/>
            <p:nvPr/>
          </p:nvSpPr>
          <p:spPr>
            <a:xfrm>
              <a:off x="288" y="3024"/>
              <a:ext cx="1200" cy="480"/>
            </a:xfrm>
            <a:prstGeom prst="rect">
              <a:avLst/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Imagen P2</a:t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288" y="1464"/>
              <a:ext cx="1200" cy="336"/>
            </a:xfrm>
            <a:prstGeom prst="rect">
              <a:avLst/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PCB P2</a:t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488" y="2592"/>
              <a:ext cx="336" cy="912"/>
            </a:xfrm>
            <a:prstGeom prst="curvedLeftArrow">
              <a:avLst>
                <a:gd fmla="val 54286" name="adj1"/>
                <a:gd fmla="val 108571" name="adj2"/>
                <a:gd fmla="val 33333" name="adj3"/>
              </a:avLst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1488" y="1152"/>
              <a:ext cx="336" cy="576"/>
            </a:xfrm>
            <a:prstGeom prst="curvedLeftArrow">
              <a:avLst>
                <a:gd fmla="val 34286" name="adj1"/>
                <a:gd fmla="val 68571" name="adj2"/>
                <a:gd fmla="val 33333" name="adj3"/>
              </a:avLst>
            </a:prstGeom>
            <a:solidFill>
              <a:srgbClr val="F5CB9D"/>
            </a:solidFill>
            <a:ln cap="flat" cmpd="sng" w="9525">
              <a:solidFill>
                <a:schemeClr val="dk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sp>
          <p:nvSpPr>
            <p:cNvPr id="324" name="Google Shape;324;p35"/>
            <p:cNvSpPr txBox="1"/>
            <p:nvPr/>
          </p:nvSpPr>
          <p:spPr>
            <a:xfrm>
              <a:off x="1753" y="864"/>
              <a:ext cx="828" cy="23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P1</a:t>
              </a:r>
              <a:r>
                <a:rPr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 crea </a:t>
              </a:r>
              <a:r>
                <a:rPr b="1" lang="es-AR" sz="18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P2</a:t>
              </a:r>
              <a:endParaRPr b="1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  <p:cxnSp>
          <p:nvCxnSpPr>
            <p:cNvPr id="325" name="Google Shape;325;p35"/>
            <p:cNvCxnSpPr/>
            <p:nvPr/>
          </p:nvCxnSpPr>
          <p:spPr>
            <a:xfrm flipH="1">
              <a:off x="1855" y="1095"/>
              <a:ext cx="384" cy="336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26" name="Google Shape;326;p35"/>
            <p:cNvCxnSpPr/>
            <p:nvPr/>
          </p:nvCxnSpPr>
          <p:spPr>
            <a:xfrm flipH="1">
              <a:off x="1735" y="1095"/>
              <a:ext cx="504" cy="1584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27" name="Google Shape;327;p35"/>
            <p:cNvSpPr txBox="1"/>
            <p:nvPr/>
          </p:nvSpPr>
          <p:spPr>
            <a:xfrm>
              <a:off x="1560" y="3514"/>
              <a:ext cx="656" cy="3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P2 es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AR" sz="1400">
                  <a:solidFill>
                    <a:schemeClr val="dk1"/>
                  </a:solidFill>
                  <a:latin typeface="Questrial"/>
                  <a:ea typeface="Questrial"/>
                  <a:cs typeface="Questrial"/>
                  <a:sym typeface="Questrial"/>
                </a:rPr>
                <a:t>Hijo de P1</a:t>
              </a:r>
              <a:endParaRPr b="1" sz="14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endParaRPr>
            </a:p>
          </p:txBody>
        </p:sp>
      </p:grpSp>
      <p:sp>
        <p:nvSpPr>
          <p:cNvPr id="328" name="Google Shape;328;p35"/>
          <p:cNvSpPr/>
          <p:nvPr/>
        </p:nvSpPr>
        <p:spPr>
          <a:xfrm>
            <a:off x="4830763" y="1935956"/>
            <a:ext cx="1905000" cy="533400"/>
          </a:xfrm>
          <a:prstGeom prst="rect">
            <a:avLst/>
          </a:prstGeom>
          <a:solidFill>
            <a:srgbClr val="E8E8F4"/>
          </a:solidFill>
          <a:ln cap="flat" cmpd="sng" w="9525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80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PCB P1</a:t>
            </a:r>
            <a:endParaRPr sz="1800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6"/>
          <p:cNvSpPr txBox="1"/>
          <p:nvPr>
            <p:ph type="title"/>
          </p:nvPr>
        </p:nvSpPr>
        <p:spPr>
          <a:xfrm>
            <a:off x="1945200" y="166900"/>
            <a:ext cx="4749900" cy="6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Creación de procesos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35" name="Google Shape;335;p36"/>
          <p:cNvSpPr txBox="1"/>
          <p:nvPr/>
        </p:nvSpPr>
        <p:spPr>
          <a:xfrm>
            <a:off x="202050" y="1238025"/>
            <a:ext cx="4749900" cy="55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&lt;stdio.h&gt;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&lt;unistd.h&gt;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main(int argc, char *argv[])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	int pid;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pid = fork();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if (pid &lt; 0)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fprintf(stderr, “Falló");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exit(-1);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} else if (pid == 0)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s-AR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	/* Inicio de código de Proceso Hijo */</a:t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execlp("/bin/ls“,"ls”,NULL);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…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s-AR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	/* Fin de código de Proceso Hijo */</a:t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 b="1"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6" name="Google Shape;336;p36"/>
          <p:cNvSpPr txBox="1"/>
          <p:nvPr/>
        </p:nvSpPr>
        <p:spPr>
          <a:xfrm>
            <a:off x="5054700" y="1238025"/>
            <a:ext cx="4181100" cy="4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	else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s-AR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/* Inicio de código de Proceso Padre */</a:t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…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es-AR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	/* Esperar término del Hijo */</a:t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wait(NULL);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printf("Child Complete");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exit(0);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…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</a:t>
            </a:r>
            <a:r>
              <a:rPr b="1" lang="es-AR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/* Fin de código de Proceso Padre */</a:t>
            </a:r>
            <a:endParaRPr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40"/>
              </a:spcBef>
              <a:spcAft>
                <a:spcPts val="0"/>
              </a:spcAft>
              <a:buNone/>
            </a:pPr>
            <a:r>
              <a:rPr b="1" lang="es-AR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7" name="Google Shape;337;p36"/>
          <p:cNvSpPr txBox="1"/>
          <p:nvPr/>
        </p:nvSpPr>
        <p:spPr>
          <a:xfrm>
            <a:off x="283550" y="6128750"/>
            <a:ext cx="8779800" cy="7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>
                <a:latin typeface="Questrial"/>
                <a:ea typeface="Questrial"/>
                <a:cs typeface="Questrial"/>
                <a:sym typeface="Questrial"/>
              </a:rPr>
              <a:t>Si no nos creen, miren Redis: </a:t>
            </a:r>
            <a:r>
              <a:rPr lang="es-AR" u="sng"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  <a:hlinkClick r:id="rId3"/>
              </a:rPr>
              <a:t>https://github.com/antirez/redis/blob/5.0.8/src/rdb.c#L1337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7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Creación de hilos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43" name="Google Shape;343;p37"/>
          <p:cNvSpPr txBox="1"/>
          <p:nvPr>
            <p:ph idx="1" type="body"/>
          </p:nvPr>
        </p:nvSpPr>
        <p:spPr>
          <a:xfrm>
            <a:off x="0" y="1514950"/>
            <a:ext cx="9144000" cy="52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&lt;stdio.h&gt;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&lt;stdlib.h&gt;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&lt;pthread.h&gt;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*print_message_function( void *ptr );</a:t>
            </a:r>
            <a:b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endParaRPr b="1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main() {</a:t>
            </a:r>
            <a:endParaRPr b="1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pthread_t hilo1, hilo2;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char *message1 = </a:t>
            </a:r>
            <a:r>
              <a:rPr b="1" lang="es-AR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Hilo 1";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char *message2 = </a:t>
            </a:r>
            <a:r>
              <a:rPr b="1" lang="es-AR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HIlo 2</a:t>
            </a:r>
            <a:r>
              <a:rPr b="1" lang="es-AR" sz="1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b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iret1, iret2;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iret1 = pthread_create( &amp;hilo1, NULL, print_message_function, (void*) message1); 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iret2 = pthread_create( &amp;hilo2, NULL, print_message_function, (void*) message2);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pthread_join( hilo1, NULL);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pthread_join( hilo2, NULL);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rgbClr val="3F3F3F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endParaRPr b="1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printf(“Hilo 1 devuelve: %d\n",iret1);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printf(“Hilo 2 devuelve: %d\n",iret2);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exit(0);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rPr b="1" i="0" lang="es-AR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344" name="Google Shape;34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1200" y="624100"/>
            <a:ext cx="2054325" cy="2214926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37"/>
          <p:cNvSpPr txBox="1"/>
          <p:nvPr/>
        </p:nvSpPr>
        <p:spPr>
          <a:xfrm>
            <a:off x="4658875" y="5310475"/>
            <a:ext cx="4560900" cy="154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None/>
            </a:pPr>
            <a: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void *print_message_function(void *ptr) {</a:t>
            </a:r>
            <a:b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char *message;</a:t>
            </a:r>
            <a:b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message = (char *) ptr;</a:t>
            </a:r>
            <a:b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printf("%s \n", message);</a:t>
            </a:r>
            <a:endParaRPr>
              <a:solidFill>
                <a:srgbClr val="3F3F3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342900" rtl="0" algn="l">
              <a:lnSpc>
                <a:spcPct val="80000"/>
              </a:lnSpc>
              <a:spcBef>
                <a:spcPts val="260"/>
              </a:spcBef>
              <a:spcAft>
                <a:spcPts val="0"/>
              </a:spcAft>
              <a:buNone/>
            </a:pPr>
            <a:r>
              <a:rPr b="1" lang="es-AR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8"/>
          <p:cNvSpPr txBox="1"/>
          <p:nvPr>
            <p:ph type="title"/>
          </p:nvPr>
        </p:nvSpPr>
        <p:spPr>
          <a:xfrm>
            <a:off x="1945201" y="317035"/>
            <a:ext cx="6589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Terminación de procesos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351" name="Google Shape;351;p38"/>
          <p:cNvSpPr txBox="1"/>
          <p:nvPr>
            <p:ph idx="1" type="body"/>
          </p:nvPr>
        </p:nvSpPr>
        <p:spPr>
          <a:xfrm>
            <a:off x="1942415" y="1524000"/>
            <a:ext cx="6591985" cy="48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La última operación de un proceso es una llamada al SO indicando que lo elimine (</a:t>
            </a:r>
            <a:r>
              <a:rPr b="1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exit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)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Se envía al padre información de salida (via </a:t>
            </a:r>
            <a:r>
              <a:rPr b="1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wait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)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Los recursos usados por el proceso son liberados</a:t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Un proceso padre puede terminar la ejecución de sus hijos (</a:t>
            </a:r>
            <a:r>
              <a:rPr b="1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abort</a:t>
            </a: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)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hijo se ha excedido en el uso de recursos asignados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La tarea que realiza el hijo no es ya necesaria</a:t>
            </a:r>
            <a:endParaRPr/>
          </a:p>
          <a:p>
            <a:pPr indent="-285750" lvl="1" marL="74295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padre va a terminar</a:t>
            </a:r>
            <a:endParaRPr/>
          </a:p>
          <a:p>
            <a:pPr indent="-228600" lvl="2" marL="1143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Algunos SOs no permiten que un hijo siga si su padre termina. Todos los hijos son terminados – </a:t>
            </a:r>
            <a:r>
              <a:rPr b="0" i="1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terminación en cascada</a:t>
            </a:r>
            <a:endParaRPr/>
          </a:p>
          <a:p>
            <a:pPr indent="-228600" lvl="2" marL="1143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Otros transfieren el hijo al padre (del padre)</a:t>
            </a:r>
            <a:endParaRPr/>
          </a:p>
          <a:p>
            <a:pPr indent="0" lvl="3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t/>
            </a:r>
            <a:endParaRPr b="0" i="1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28600" lvl="0" marL="3429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590395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837193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03859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41"/>
          <p:cNvSpPr/>
          <p:nvPr/>
        </p:nvSpPr>
        <p:spPr>
          <a:xfrm>
            <a:off x="1676410" y="4606925"/>
            <a:ext cx="5791200" cy="15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3600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¿Preguntas?</a:t>
            </a:r>
            <a:endParaRPr sz="9600">
              <a:solidFill>
                <a:srgbClr val="00B050"/>
              </a:solidFill>
              <a:latin typeface="Kaushan Script"/>
              <a:ea typeface="Kaushan Script"/>
              <a:cs typeface="Kaushan Script"/>
              <a:sym typeface="Kaushan Scrip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Ejemplo de Stack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1435608" y="1752599"/>
            <a:ext cx="3898392" cy="42363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int main(int argc, char *argv[]) {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     hacer_algo(3); // 3 veces</a:t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}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void hacer_algo(int tope) {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     if(tope &gt; 0) {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          hacer_algo(tope – 1);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     }</a:t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}</a:t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5355609" y="4267200"/>
            <a:ext cx="3405099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main -&gt; argc = 0, argv = []</a:t>
            </a:r>
            <a:endParaRPr b="0" i="0" sz="2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758679" y="1752599"/>
            <a:ext cx="609600" cy="381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rnd" cmpd="sng" w="15875">
            <a:solidFill>
              <a:srgbClr val="005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573619" y="3867090"/>
            <a:ext cx="296908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hacer_algo-&gt; tope = 3</a:t>
            </a:r>
            <a:endParaRPr b="0" i="0" sz="2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5573619" y="3466980"/>
            <a:ext cx="296908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hacer_algo-&gt; tope = 2</a:t>
            </a:r>
            <a:endParaRPr b="0" i="0" sz="2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5575894" y="3066870"/>
            <a:ext cx="296908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hacer_algo-&gt; tope = 1</a:t>
            </a:r>
            <a:endParaRPr b="0" i="0" sz="2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5573616" y="2676518"/>
            <a:ext cx="296908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AR" sz="20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hacer_algo-&gt; tope = 0</a:t>
            </a:r>
            <a:endParaRPr b="0" i="0" sz="20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86" name="Google Shape;86;p16"/>
          <p:cNvSpPr/>
          <p:nvPr/>
        </p:nvSpPr>
        <p:spPr>
          <a:xfrm flipH="1" rot="10800000">
            <a:off x="4318461" y="3656898"/>
            <a:ext cx="507000" cy="10104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000000"/>
          </a:solidFill>
          <a:ln cap="rnd" cmpd="sng" w="15875">
            <a:solidFill>
              <a:srgbClr val="005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1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1163" y="3876775"/>
            <a:ext cx="7064376" cy="28604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Estados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1490700" y="1211275"/>
            <a:ext cx="6192900" cy="26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Conforme se ejecuta un proceso cambia su </a:t>
            </a:r>
            <a:r>
              <a:rPr b="0" i="1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estado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nuevo: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El proceso se está creando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en ejecución: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 están ejecutando sus instrucciones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en espera: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Está esperando que ocurra algún evento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listo: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Está esperando que le asignen la CPU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terminado: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Ha terminado su ejecución</a:t>
            </a:r>
            <a:endParaRPr/>
          </a:p>
        </p:txBody>
      </p:sp>
      <p:sp>
        <p:nvSpPr>
          <p:cNvPr id="94" name="Google Shape;94;p17"/>
          <p:cNvSpPr/>
          <p:nvPr/>
        </p:nvSpPr>
        <p:spPr>
          <a:xfrm rot="-2742180">
            <a:off x="1932638" y="4678640"/>
            <a:ext cx="1219200" cy="70422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rnd" cmpd="sng" w="15875">
            <a:solidFill>
              <a:srgbClr val="005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95" name="Google Shape;95;p17"/>
          <p:cNvSpPr/>
          <p:nvPr/>
        </p:nvSpPr>
        <p:spPr>
          <a:xfrm flipH="1">
            <a:off x="6324600" y="4724400"/>
            <a:ext cx="1359090" cy="70422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rnd" cmpd="sng" w="15875">
            <a:solidFill>
              <a:srgbClr val="00518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Planificaciones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25" y="1905000"/>
            <a:ext cx="5404450" cy="39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5410850" y="1766075"/>
            <a:ext cx="3720900" cy="38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Tenemos 3 / 4 tipos de planificaciones</a:t>
            </a:r>
            <a:endParaRPr b="0" i="1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Extra largo plazo: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La realiza el administrador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Largo plazo: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 controla el grado de multiprogramación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Mediano plazo: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 controlan los procesos suspendidos</a:t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1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Corto plazo:</a:t>
            </a:r>
            <a:r>
              <a:rPr b="0" i="0" lang="es-AR" sz="1800" u="none" cap="none" strike="noStrike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 Se controla el grado de multiprocesamiento</a:t>
            </a:r>
            <a:endParaRPr/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PCB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1435608" y="1417638"/>
            <a:ext cx="7498080" cy="5211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Contiene información asociada con cada proceso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ID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Estado del proceso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Contador de programa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Registros de la CPU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Información de planificación de CPU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Información de gestión de memoria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Información contable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Información de estado de E/S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Punteros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Cambio de contexto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1435608" y="1417638"/>
            <a:ext cx="7498080" cy="5211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Cuando se cambia el proceso que posee la CPU, el sistema debe salvar el estado del proceso anterior y cargar el estado salvado del nuevo proceso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tiempo que dura una conmutación de contexto es un gasto extra; el sistema no hace nada útil durante la conmutación</a:t>
            </a:r>
            <a:endParaRPr/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b="0" i="0" lang="es-AR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Este tiempo es Overhead</a:t>
            </a:r>
            <a:endParaRPr b="0" i="0" sz="16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85750" lvl="1" marL="74295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oto Sans Symbols"/>
              <a:buChar char="●"/>
            </a:pPr>
            <a:r>
              <a:rPr b="0" i="0" lang="es-AR" sz="16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Se tratará de minimizar</a:t>
            </a:r>
            <a:endParaRPr b="0" i="0" sz="16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tiempo requerido para la conmutación depende del soporte del procesador</a:t>
            </a:r>
            <a:endParaRPr/>
          </a:p>
          <a:p>
            <a:pPr indent="-342900" lvl="0" marL="342900" marR="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s-AR" sz="1800" u="none" cap="none" strike="noStrike">
                <a:solidFill>
                  <a:srgbClr val="3F3F3F"/>
                </a:solidFill>
                <a:latin typeface="Questrial"/>
                <a:ea typeface="Questrial"/>
                <a:cs typeface="Questrial"/>
                <a:sym typeface="Questrial"/>
              </a:rPr>
              <a:t>El cambio de contexto puede realizarse para cambiar de proceso, pero también para atender una interrupción, permitiendo que el proceso original continúe</a:t>
            </a:r>
            <a:endParaRPr b="0" i="0" sz="1800" u="none" cap="none" strike="noStrike">
              <a:solidFill>
                <a:srgbClr val="3F3F3F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idx="4294967295" type="title"/>
          </p:nvPr>
        </p:nvSpPr>
        <p:spPr>
          <a:xfrm>
            <a:off x="1945201" y="292577"/>
            <a:ext cx="6589200" cy="12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Font typeface="Questrial"/>
              <a:buNone/>
            </a:pPr>
            <a:r>
              <a:rPr b="0" i="0" lang="es-AR" sz="3600" u="none" cap="none" strike="noStrike">
                <a:solidFill>
                  <a:srgbClr val="262626"/>
                </a:solidFill>
                <a:latin typeface="Questrial"/>
                <a:ea typeface="Questrial"/>
                <a:cs typeface="Questrial"/>
                <a:sym typeface="Questrial"/>
              </a:rPr>
              <a:t>Cambio de contexto</a:t>
            </a:r>
            <a:endParaRPr b="0" i="0" sz="3600" u="none" cap="none" strike="noStrike">
              <a:solidFill>
                <a:srgbClr val="262626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b="290" l="4802" r="4801" t="873"/>
          <a:stretch/>
        </p:blipFill>
        <p:spPr>
          <a:xfrm>
            <a:off x="288750" y="0"/>
            <a:ext cx="85665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/>
        </p:nvSpPr>
        <p:spPr>
          <a:xfrm>
            <a:off x="294925" y="922788"/>
            <a:ext cx="32433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lang="es-A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 Process switch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4672980" y="922788"/>
            <a:ext cx="4382700" cy="16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 Context switch ( se guarda el ctx de un proceso y se restaura el de otro)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267738" y="4918638"/>
            <a:ext cx="32433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lang="es-A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 Context switch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28" name="Google Shape;128;p22"/>
          <p:cNvSpPr txBox="1"/>
          <p:nvPr/>
        </p:nvSpPr>
        <p:spPr>
          <a:xfrm>
            <a:off x="294925" y="2141988"/>
            <a:ext cx="32433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lang="es-AR"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 Context switch</a:t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29" name="Google Shape;129;p22"/>
          <p:cNvCxnSpPr/>
          <p:nvPr/>
        </p:nvCxnSpPr>
        <p:spPr>
          <a:xfrm>
            <a:off x="3366650" y="1652466"/>
            <a:ext cx="1047900" cy="0"/>
          </a:xfrm>
          <a:prstGeom prst="straightConnector1">
            <a:avLst/>
          </a:prstGeom>
          <a:noFill/>
          <a:ln cap="flat" cmpd="sng" w="76200">
            <a:solidFill>
              <a:srgbClr val="6AA84F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130" name="Google Shape;130;p22"/>
          <p:cNvGrpSpPr/>
          <p:nvPr/>
        </p:nvGrpSpPr>
        <p:grpSpPr>
          <a:xfrm>
            <a:off x="294925" y="3718488"/>
            <a:ext cx="8760755" cy="1652700"/>
            <a:chOff x="294925" y="3493300"/>
            <a:chExt cx="8760755" cy="1652700"/>
          </a:xfrm>
        </p:grpSpPr>
        <p:sp>
          <p:nvSpPr>
            <p:cNvPr id="131" name="Google Shape;131;p22"/>
            <p:cNvSpPr txBox="1"/>
            <p:nvPr/>
          </p:nvSpPr>
          <p:spPr>
            <a:xfrm>
              <a:off x="294925" y="3493300"/>
              <a:ext cx="3243300" cy="15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-3556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000"/>
                <a:buFont typeface="Quattrocento Sans"/>
                <a:buChar char="➔"/>
              </a:pPr>
              <a:r>
                <a:rPr lang="es-AR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Mode switch</a:t>
              </a:r>
              <a:endPara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2" name="Google Shape;132;p22"/>
            <p:cNvSpPr txBox="1"/>
            <p:nvPr/>
          </p:nvSpPr>
          <p:spPr>
            <a:xfrm>
              <a:off x="4672980" y="3493300"/>
              <a:ext cx="4382700" cy="165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Context switch (paso de ejecutar un proceso de usuario a ejecutar el SO o viceversa)</a:t>
              </a:r>
              <a:endPara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133" name="Google Shape;133;p22"/>
            <p:cNvCxnSpPr/>
            <p:nvPr/>
          </p:nvCxnSpPr>
          <p:spPr>
            <a:xfrm>
              <a:off x="3366650" y="4243450"/>
              <a:ext cx="1047900" cy="0"/>
            </a:xfrm>
            <a:prstGeom prst="straightConnector1">
              <a:avLst/>
            </a:prstGeom>
            <a:noFill/>
            <a:ln cap="flat" cmpd="sng" w="76200">
              <a:solidFill>
                <a:srgbClr val="6AA84F"/>
              </a:solidFill>
              <a:prstDash val="solid"/>
              <a:round/>
              <a:headEnd len="med" w="med" type="none"/>
              <a:tailEnd len="med" w="med" type="stealth"/>
            </a:ln>
          </p:spPr>
        </p:cxnSp>
      </p:grpSp>
      <p:grpSp>
        <p:nvGrpSpPr>
          <p:cNvPr id="134" name="Google Shape;134;p22"/>
          <p:cNvGrpSpPr/>
          <p:nvPr/>
        </p:nvGrpSpPr>
        <p:grpSpPr>
          <a:xfrm>
            <a:off x="3500000" y="2141988"/>
            <a:ext cx="5555680" cy="1652700"/>
            <a:chOff x="3500000" y="1916800"/>
            <a:chExt cx="5555680" cy="1652700"/>
          </a:xfrm>
        </p:grpSpPr>
        <p:sp>
          <p:nvSpPr>
            <p:cNvPr id="135" name="Google Shape;135;p22"/>
            <p:cNvSpPr txBox="1"/>
            <p:nvPr/>
          </p:nvSpPr>
          <p:spPr>
            <a:xfrm>
              <a:off x="4672980" y="1916800"/>
              <a:ext cx="4382700" cy="165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Process switch (Se puede elegir al mismo proceso, ejecutar una syscall, atender una interrupción)</a:t>
              </a:r>
              <a:endPara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36" name="Google Shape;136;p22"/>
            <p:cNvGrpSpPr/>
            <p:nvPr/>
          </p:nvGrpSpPr>
          <p:grpSpPr>
            <a:xfrm>
              <a:off x="3500000" y="2476350"/>
              <a:ext cx="781200" cy="381200"/>
              <a:chOff x="3347600" y="3541625"/>
              <a:chExt cx="781200" cy="381200"/>
            </a:xfrm>
          </p:grpSpPr>
          <p:cxnSp>
            <p:nvCxnSpPr>
              <p:cNvPr id="137" name="Google Shape;137;p22"/>
              <p:cNvCxnSpPr/>
              <p:nvPr/>
            </p:nvCxnSpPr>
            <p:spPr>
              <a:xfrm flipH="1" rot="10800000">
                <a:off x="3347600" y="3541625"/>
                <a:ext cx="762000" cy="3240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E0666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" name="Google Shape;138;p22"/>
              <p:cNvCxnSpPr/>
              <p:nvPr/>
            </p:nvCxnSpPr>
            <p:spPr>
              <a:xfrm>
                <a:off x="3347600" y="3573025"/>
                <a:ext cx="781200" cy="3498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E0666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39" name="Google Shape;139;p22"/>
          <p:cNvGrpSpPr/>
          <p:nvPr/>
        </p:nvGrpSpPr>
        <p:grpSpPr>
          <a:xfrm>
            <a:off x="3500000" y="4918638"/>
            <a:ext cx="5525700" cy="1652700"/>
            <a:chOff x="3500000" y="4693450"/>
            <a:chExt cx="5525700" cy="1652700"/>
          </a:xfrm>
        </p:grpSpPr>
        <p:sp>
          <p:nvSpPr>
            <p:cNvPr id="140" name="Google Shape;140;p22"/>
            <p:cNvSpPr txBox="1"/>
            <p:nvPr/>
          </p:nvSpPr>
          <p:spPr>
            <a:xfrm>
              <a:off x="4643000" y="4693450"/>
              <a:ext cx="4382700" cy="165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b="1"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AR" sz="20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Mode switch (puede ocurrir una interrupción cuando ya estoy atendiendo una)</a:t>
              </a:r>
              <a:endPara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2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41" name="Google Shape;141;p22"/>
            <p:cNvGrpSpPr/>
            <p:nvPr/>
          </p:nvGrpSpPr>
          <p:grpSpPr>
            <a:xfrm>
              <a:off x="3500000" y="5253000"/>
              <a:ext cx="781200" cy="381200"/>
              <a:chOff x="3347600" y="3541625"/>
              <a:chExt cx="781200" cy="381200"/>
            </a:xfrm>
          </p:grpSpPr>
          <p:cxnSp>
            <p:nvCxnSpPr>
              <p:cNvPr id="142" name="Google Shape;142;p22"/>
              <p:cNvCxnSpPr/>
              <p:nvPr/>
            </p:nvCxnSpPr>
            <p:spPr>
              <a:xfrm flipH="1" rot="10800000">
                <a:off x="3347600" y="3541625"/>
                <a:ext cx="762000" cy="3240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E0666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3" name="Google Shape;143;p22"/>
              <p:cNvCxnSpPr/>
              <p:nvPr/>
            </p:nvCxnSpPr>
            <p:spPr>
              <a:xfrm>
                <a:off x="3347600" y="3573025"/>
                <a:ext cx="781200" cy="349800"/>
              </a:xfrm>
              <a:prstGeom prst="straightConnector1">
                <a:avLst/>
              </a:prstGeom>
              <a:noFill/>
              <a:ln cap="flat" cmpd="sng" w="76200">
                <a:solidFill>
                  <a:srgbClr val="E0666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44" name="Google Shape;144;p22"/>
          <p:cNvSpPr txBox="1"/>
          <p:nvPr>
            <p:ph type="title"/>
          </p:nvPr>
        </p:nvSpPr>
        <p:spPr>
          <a:xfrm>
            <a:off x="1945200" y="282346"/>
            <a:ext cx="65892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AR"/>
              <a:t>Cambios de contexto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